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1"/>
  </p:notesMasterIdLst>
  <p:sldIdLst>
    <p:sldId id="256" r:id="rId3"/>
    <p:sldId id="412" r:id="rId4"/>
    <p:sldId id="413" r:id="rId5"/>
    <p:sldId id="414" r:id="rId6"/>
    <p:sldId id="450" r:id="rId7"/>
    <p:sldId id="280" r:id="rId8"/>
    <p:sldId id="372" r:id="rId9"/>
    <p:sldId id="375" r:id="rId10"/>
    <p:sldId id="379" r:id="rId11"/>
    <p:sldId id="446" r:id="rId12"/>
    <p:sldId id="374" r:id="rId13"/>
    <p:sldId id="376" r:id="rId14"/>
    <p:sldId id="378" r:id="rId15"/>
    <p:sldId id="382" r:id="rId16"/>
    <p:sldId id="383" r:id="rId17"/>
    <p:sldId id="385" r:id="rId18"/>
    <p:sldId id="447" r:id="rId19"/>
    <p:sldId id="387" r:id="rId20"/>
    <p:sldId id="390" r:id="rId21"/>
    <p:sldId id="388" r:id="rId22"/>
    <p:sldId id="396" r:id="rId23"/>
    <p:sldId id="417" r:id="rId24"/>
    <p:sldId id="389" r:id="rId25"/>
    <p:sldId id="448" r:id="rId26"/>
    <p:sldId id="416" r:id="rId27"/>
    <p:sldId id="449" r:id="rId28"/>
    <p:sldId id="398" r:id="rId29"/>
    <p:sldId id="403" r:id="rId30"/>
    <p:sldId id="400" r:id="rId31"/>
    <p:sldId id="404" r:id="rId32"/>
    <p:sldId id="407" r:id="rId33"/>
    <p:sldId id="410" r:id="rId34"/>
    <p:sldId id="290" r:id="rId35"/>
    <p:sldId id="286" r:id="rId36"/>
    <p:sldId id="434" r:id="rId37"/>
    <p:sldId id="435" r:id="rId38"/>
    <p:sldId id="436" r:id="rId39"/>
    <p:sldId id="437" r:id="rId40"/>
    <p:sldId id="438" r:id="rId41"/>
    <p:sldId id="296" r:id="rId42"/>
    <p:sldId id="299" r:id="rId43"/>
    <p:sldId id="439" r:id="rId44"/>
    <p:sldId id="305" r:id="rId45"/>
    <p:sldId id="301" r:id="rId46"/>
    <p:sldId id="440" r:id="rId47"/>
    <p:sldId id="303" r:id="rId48"/>
    <p:sldId id="304" r:id="rId49"/>
    <p:sldId id="306" r:id="rId50"/>
    <p:sldId id="308" r:id="rId51"/>
    <p:sldId id="441" r:id="rId52"/>
    <p:sldId id="442" r:id="rId53"/>
    <p:sldId id="443" r:id="rId54"/>
    <p:sldId id="444" r:id="rId55"/>
    <p:sldId id="338" r:id="rId56"/>
    <p:sldId id="339" r:id="rId57"/>
    <p:sldId id="445" r:id="rId58"/>
    <p:sldId id="343" r:id="rId59"/>
    <p:sldId id="279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4" autoAdjust="0"/>
    <p:restoredTop sz="81624" autoAdjust="0"/>
  </p:normalViewPr>
  <p:slideViewPr>
    <p:cSldViewPr>
      <p:cViewPr varScale="1">
        <p:scale>
          <a:sx n="60" d="100"/>
          <a:sy n="60" d="100"/>
        </p:scale>
        <p:origin x="158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7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104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1987A9B-73FB-45D6-AFC7-B17907392858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B0A5890-6736-41B1-A4BB-B98EE974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2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33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1" defTabSz="966612"/>
                <a:r>
                  <a:rPr lang="en-US" dirty="0">
                    <a:solidFill>
                      <a:srgbClr val="FF0000"/>
                    </a:solidFill>
                  </a:rPr>
                  <a:t>Lower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dirty="0"/>
                  <a:t> values mean there is </a:t>
                </a:r>
                <a:r>
                  <a:rPr lang="en-US" dirty="0">
                    <a:solidFill>
                      <a:srgbClr val="FF0000"/>
                    </a:solidFill>
                  </a:rPr>
                  <a:t>little reaction </a:t>
                </a:r>
                <a:r>
                  <a:rPr lang="en-US" dirty="0"/>
                  <a:t>to last period’s random variation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1" defTabSz="966612"/>
                <a:r>
                  <a:rPr lang="en-US" dirty="0" smtClean="0">
                    <a:solidFill>
                      <a:srgbClr val="FF0000"/>
                    </a:solidFill>
                  </a:rPr>
                  <a:t>Lower</a:t>
                </a:r>
                <a:r>
                  <a:rPr lang="en-US" dirty="0"/>
                  <a:t> </a:t>
                </a:r>
                <a:r>
                  <a:rPr lang="en-US" i="0">
                    <a:latin typeface="Cambria Math"/>
                  </a:rPr>
                  <a:t>𝛼</a:t>
                </a:r>
                <a:r>
                  <a:rPr lang="en-US" dirty="0"/>
                  <a:t> values mean there is </a:t>
                </a:r>
                <a:r>
                  <a:rPr lang="en-US" dirty="0">
                    <a:solidFill>
                      <a:srgbClr val="FF0000"/>
                    </a:solidFill>
                  </a:rPr>
                  <a:t>little reaction </a:t>
                </a:r>
                <a:r>
                  <a:rPr lang="en-US" dirty="0"/>
                  <a:t>to last period’s random variation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6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process can be formulated differently:</a:t>
            </a:r>
          </a:p>
          <a:p>
            <a:pPr marL="241653" indent="-241653">
              <a:buFont typeface="+mj-lt"/>
              <a:buAutoNum type="arabicPeriod"/>
            </a:pPr>
            <a:r>
              <a:rPr lang="en-US" dirty="0"/>
              <a:t>Find average historical demand for each season</a:t>
            </a:r>
          </a:p>
          <a:p>
            <a:pPr marL="241653" indent="-241653">
              <a:buFont typeface="+mj-lt"/>
              <a:buAutoNum type="arabicPeriod"/>
            </a:pPr>
            <a:r>
              <a:rPr lang="en-US" dirty="0"/>
              <a:t>Compute the average demand over all seasons </a:t>
            </a:r>
          </a:p>
          <a:p>
            <a:pPr marL="241653" indent="-241653">
              <a:buFont typeface="+mj-lt"/>
              <a:buAutoNum type="arabicPeriod"/>
            </a:pPr>
            <a:r>
              <a:rPr lang="en-US" dirty="0"/>
              <a:t>Compute a seasonal index for each season</a:t>
            </a:r>
          </a:p>
          <a:p>
            <a:pPr marL="241653" indent="-241653">
              <a:buFont typeface="+mj-lt"/>
              <a:buAutoNum type="arabicPeriod"/>
            </a:pPr>
            <a:r>
              <a:rPr lang="en-US" dirty="0"/>
              <a:t>Estimate next year’s total demand</a:t>
            </a:r>
          </a:p>
          <a:p>
            <a:pPr marL="241653" indent="-241653">
              <a:buFont typeface="+mj-lt"/>
              <a:buAutoNum type="arabicPeriod"/>
            </a:pPr>
            <a:r>
              <a:rPr lang="en-US" dirty="0"/>
              <a:t>Divide this estimate of total demand by the number of seasons, then multiply it by the seasonal index for that season</a:t>
            </a:r>
          </a:p>
          <a:p>
            <a:pPr marL="241653" indent="-24165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93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Need to know how much we should rely on our chosen forecasting method.</a:t>
            </a:r>
          </a:p>
          <a:p>
            <a:pPr marL="0" lvl="1" defTabSz="966612">
              <a:defRPr/>
            </a:pPr>
            <a:r>
              <a:rPr lang="en-US" dirty="0"/>
              <a:t>A more positive or negative MFE implies worse performance; the forecast is biased.</a:t>
            </a:r>
          </a:p>
          <a:p>
            <a:r>
              <a:rPr lang="en-US" dirty="0"/>
              <a:t>Errors can be:</a:t>
            </a:r>
          </a:p>
          <a:p>
            <a:pPr lvl="1"/>
            <a:r>
              <a:rPr lang="en-US" dirty="0"/>
              <a:t>Biased (consistent)</a:t>
            </a:r>
          </a:p>
          <a:p>
            <a:pPr lvl="1"/>
            <a:r>
              <a:rPr lang="en-US" dirty="0"/>
              <a:t>Random</a:t>
            </a:r>
          </a:p>
          <a:p>
            <a:pPr defTabSz="966612"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63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Lagging will occur when a forecasting model meant for a level pattern is applied with a trend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23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recommendation</a:t>
            </a:r>
          </a:p>
          <a:p>
            <a:r>
              <a:rPr lang="en-US" dirty="0"/>
              <a:t>Group recommendation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interested, see two recent conference tutorials</a:t>
            </a:r>
          </a:p>
          <a:p>
            <a:pPr lvl="1"/>
            <a:r>
              <a:rPr lang="en-US" dirty="0"/>
              <a:t>SIGKDD2014, Recommendation in Social Media</a:t>
            </a:r>
          </a:p>
          <a:p>
            <a:pPr lvl="1"/>
            <a:r>
              <a:rPr lang="en-US" dirty="0"/>
              <a:t>RecSys2014, Personalized Location Recommendation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3B2BD-35DC-2541-A233-E3785EC340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15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Recommender systems use historical data such as the user’s past preferences or similar  users’ past preferences to predict future likes.</a:t>
            </a:r>
          </a:p>
          <a:p>
            <a:r>
              <a:rPr lang="en-US" dirty="0"/>
              <a:t>Assumption: Users’ preferences are likely to remain stable, and change smoothly over time.</a:t>
            </a:r>
            <a:r>
              <a:rPr lang="en-US" baseline="0" dirty="0"/>
              <a:t>  </a:t>
            </a:r>
            <a:r>
              <a:rPr lang="en-US" dirty="0"/>
              <a:t>By watching the past users’ or groups’ preferences, we try to predict their future interests.</a:t>
            </a:r>
            <a:r>
              <a:rPr lang="en-US" baseline="0" dirty="0"/>
              <a:t> </a:t>
            </a:r>
            <a:r>
              <a:rPr lang="en-US" dirty="0"/>
              <a:t>Then we can recommend items of interest to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98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items based only on the users past behavior</a:t>
            </a:r>
          </a:p>
          <a:p>
            <a:r>
              <a:rPr lang="en-US" dirty="0"/>
              <a:t>Cluster data before recommendation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4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two users have similar rating</a:t>
            </a:r>
            <a:r>
              <a:rPr lang="en-US" baseline="0" dirty="0"/>
              <a:t> vectors, we can use rating of one user to predict missing value of the other.</a:t>
            </a:r>
          </a:p>
          <a:p>
            <a:r>
              <a:rPr lang="en-US" baseline="0" dirty="0"/>
              <a:t>If two items have similar rating vectors, we can use rating of one item to predict missing value of the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31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defTabSz="966612">
              <a:defRPr/>
            </a:pPr>
            <a:r>
              <a:rPr lang="en-US" dirty="0"/>
              <a:t>In fact, user-based CF is less popular than item-based CF.</a:t>
            </a:r>
            <a:r>
              <a:rPr lang="en-US" baseline="0" dirty="0"/>
              <a:t> </a:t>
            </a:r>
            <a:r>
              <a:rPr lang="en-US" dirty="0"/>
              <a:t>This is because</a:t>
            </a:r>
            <a:r>
              <a:rPr lang="en-US" baseline="0" dirty="0"/>
              <a:t> w</a:t>
            </a:r>
            <a:r>
              <a:rPr lang="en-US" dirty="0"/>
              <a:t>ith large number of users, even the smallest change in the user data is likely to reset the entire group of similar users.</a:t>
            </a:r>
          </a:p>
          <a:p>
            <a:pPr marL="0" lvl="2" defTabSz="966612">
              <a:defRPr/>
            </a:pP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00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</a:t>
            </a:r>
            <a:r>
              <a:rPr lang="en-US" baseline="0" dirty="0"/>
              <a:t> Jane’s rating for Aladdin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4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85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57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61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8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defTabSz="966612"/>
            <a:r>
              <a:rPr lang="en-US" dirty="0"/>
              <a:t>A forecast is only as good as the information included in the forecast (past data)</a:t>
            </a:r>
            <a:endParaRPr lang="vi-VN" dirty="0"/>
          </a:p>
          <a:p>
            <a:pPr marL="0" lvl="2" defTabSz="966612"/>
            <a:r>
              <a:rPr lang="en-US" dirty="0"/>
              <a:t>Forecasting is based on the assumption that the past predicts the future</a:t>
            </a:r>
            <a:endParaRPr lang="vi-VN" dirty="0"/>
          </a:p>
          <a:p>
            <a:pPr marL="0" lvl="2" defTabSz="966612"/>
            <a:r>
              <a:rPr lang="en-US" dirty="0"/>
              <a:t>When forecasting, think carefully whether or not the past is strongly related to what you expect to see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00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steps are similar to the ones of Data Science process.</a:t>
            </a:r>
            <a:r>
              <a:rPr lang="en-US" baseline="0" dirty="0"/>
              <a:t> In this lecture, we focus on the remaining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5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66612">
              <a:defRPr/>
            </a:pPr>
            <a:r>
              <a:rPr lang="en-US" dirty="0"/>
              <a:t>Time-series model assumes that factors influencing past and present will continue influence in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1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66612">
              <a:defRPr/>
            </a:pPr>
            <a:r>
              <a:rPr lang="en-US" dirty="0"/>
              <a:t>Time-series model assumes that factors influencing past and present will continue influence in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1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8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66612"/>
            <a:r>
              <a:rPr lang="en-US" dirty="0"/>
              <a:t>If no last forecast is available, average the last few periods or use naïve method</a:t>
            </a:r>
          </a:p>
          <a:p>
            <a:r>
              <a:rPr lang="en-US" dirty="0"/>
              <a:t>Choose high values of \alpha when underlying average is likely to change</a:t>
            </a:r>
          </a:p>
          <a:p>
            <a:r>
              <a:rPr lang="en-US" dirty="0"/>
              <a:t>Choose low</a:t>
            </a:r>
            <a:r>
              <a:rPr lang="en-US" baseline="0" dirty="0"/>
              <a:t> values of \alpha when underlying average is stable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A5890-6736-41B1-A4BB-B98EE97483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3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6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07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8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4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871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341438"/>
            <a:ext cx="40767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488" y="1341438"/>
            <a:ext cx="40767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42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7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08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350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00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9076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2388" y="304800"/>
            <a:ext cx="2082800" cy="6065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304800"/>
            <a:ext cx="6097588" cy="6065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04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3058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1341438"/>
            <a:ext cx="8305800" cy="5029200"/>
          </a:xfrm>
        </p:spPr>
        <p:txBody>
          <a:bodyPr/>
          <a:lstStyle/>
          <a:p>
            <a:pPr lvl="0"/>
            <a:endParaRPr lang="fr-CH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63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3058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1341438"/>
            <a:ext cx="40767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08488" y="1341438"/>
            <a:ext cx="40767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08488" y="3932238"/>
            <a:ext cx="40767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61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3058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1341438"/>
            <a:ext cx="40767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488" y="1341438"/>
            <a:ext cx="40767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638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H">
                <a:solidFill>
                  <a:srgbClr val="000000"/>
                </a:solidFill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9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04800"/>
            <a:ext cx="8305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8777" y="1341438"/>
            <a:ext cx="8305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86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latin typeface="Verdana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CH">
                <a:solidFill>
                  <a:srgbClr val="000000"/>
                </a:solidFill>
                <a:ea typeface="ＭＳ Ｐゴシック" charset="0"/>
              </a:rPr>
              <a:t>©2018, Karl Aberer, EPFL-IC, Laboratoire de systèmes d'informations répartis </a:t>
            </a:r>
            <a:endParaRPr lang="en-GB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6554666" y="6453188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0000"/>
                </a:solidFill>
                <a:latin typeface="Verdana" charset="0"/>
                <a:ea typeface="ＭＳ Ｐゴシック" charset="0"/>
              </a:rPr>
              <a:t>Information Retrieval- </a:t>
            </a:r>
            <a:fld id="{6D0D0FAB-B5FB-2B4F-958D-C8496C781A1A}" type="slidenum">
              <a:rPr lang="en-US" sz="900">
                <a:solidFill>
                  <a:srgbClr val="000000"/>
                </a:solidFill>
                <a:latin typeface="Verdana" charset="0"/>
                <a:ea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900" dirty="0">
              <a:solidFill>
                <a:srgbClr val="000000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9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/>
          <a:ea typeface="ＭＳ Ｐゴシック" pitchFamily="34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4" charset="0"/>
          <a:ea typeface="ＭＳ Ｐゴシック" pitchFamily="34" charset="-128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4" charset="0"/>
          <a:ea typeface="ＭＳ Ｐゴシック" pitchFamily="34" charset="-128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4" charset="0"/>
          <a:ea typeface="ＭＳ Ｐゴシック" pitchFamily="34" charset="-128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4" charset="0"/>
          <a:ea typeface="ＭＳ Ｐゴシック" pitchFamily="34" charset="-128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omic Sans M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omic Sans M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omic Sans M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ea typeface="ＭＳ Ｐゴシック" pitchFamily="34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Calibri" pitchFamily="34" charset="0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Calibri" pitchFamily="34" charset="0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Calibri" pitchFamily="34" charset="0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Calibri" pitchFamily="34" charset="0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.xml"/><Relationship Id="rId7" Type="http://schemas.openxmlformats.org/officeDocument/2006/relationships/image" Target="../media/image2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hamCuong/clustering-technique-for-collaborative-filtering-recommendation-and-application-to-venue-recommendation" TargetMode="External"/><Relationship Id="rId2" Type="http://schemas.openxmlformats.org/officeDocument/2006/relationships/hyperlink" Target="https://blog.exploratory.io/an-introduction-to-regression-analysis-in-exploratory-9422237c0ff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usiness.unr.edu/faculty/ronlembke/handouts/Seasonality%20Final17.pdf" TargetMode="External"/><Relationship Id="rId5" Type="http://schemas.openxmlformats.org/officeDocument/2006/relationships/hyperlink" Target="https://www.slideshare.net/xamat/recommender-systems-machine-learning-summer-school-2014-cmu" TargetMode="External"/><Relationship Id="rId4" Type="http://schemas.openxmlformats.org/officeDocument/2006/relationships/hyperlink" Target="http://socialmediamining.info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8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Forecasting: Another Example</a:t>
            </a:r>
          </a:p>
        </p:txBody>
      </p:sp>
      <p:graphicFrame>
        <p:nvGraphicFramePr>
          <p:cNvPr id="7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166783"/>
              </p:ext>
            </p:extLst>
          </p:nvPr>
        </p:nvGraphicFramePr>
        <p:xfrm>
          <a:off x="1524000" y="1387475"/>
          <a:ext cx="6096000" cy="2987993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Month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E-class Sales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M-class Sales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23,345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Feb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22,034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21,453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Apr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24,897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6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23,561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22,684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4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Jul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23,764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 Box 56"/>
          <p:cNvSpPr txBox="1">
            <a:spLocks noChangeArrowheads="1"/>
          </p:cNvSpPr>
          <p:nvPr/>
        </p:nvSpPr>
        <p:spPr bwMode="auto">
          <a:xfrm>
            <a:off x="533400" y="4664075"/>
            <a:ext cx="8229600" cy="822325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Question: Can we predict the new model M-class sales based on 	     the data in the the table?</a:t>
            </a:r>
          </a:p>
        </p:txBody>
      </p:sp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533400" y="5730875"/>
            <a:ext cx="8229600" cy="82232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Answer:  Maybe...  We need to consider how much the two 	    markets have in common</a:t>
            </a:r>
          </a:p>
        </p:txBody>
      </p:sp>
    </p:spTree>
    <p:extLst>
      <p:ext uri="{BB962C8B-B14F-4D97-AF65-F5344CB8AC3E}">
        <p14:creationId xmlns:p14="http://schemas.microsoft.com/office/powerpoint/2010/main" val="3045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Basic Principles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Forecasting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1262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Basic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Assumptions:</a:t>
            </a:r>
            <a:endParaRPr lang="en-US" dirty="0"/>
          </a:p>
          <a:p>
            <a:pPr lvl="1"/>
            <a:r>
              <a:rPr lang="en-US" dirty="0"/>
              <a:t>Historical data contains </a:t>
            </a:r>
            <a:r>
              <a:rPr lang="en-US" b="1" dirty="0">
                <a:solidFill>
                  <a:srgbClr val="FF0000"/>
                </a:solidFill>
              </a:rPr>
              <a:t>some patterns</a:t>
            </a:r>
            <a:r>
              <a:rPr lang="vi-VN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vi-VN" dirty="0">
                <a:latin typeface="Calibri" pitchFamily="34" charset="0"/>
                <a:sym typeface="Wingdings" pitchFamily="2" charset="2"/>
              </a:rPr>
              <a:t> support predicting the future</a:t>
            </a:r>
            <a:endParaRPr lang="en-US" dirty="0">
              <a:latin typeface="Calibri" pitchFamily="34" charset="0"/>
            </a:endParaRPr>
          </a:p>
          <a:p>
            <a:r>
              <a:rPr lang="en-US" b="1" dirty="0"/>
              <a:t>Best practices:</a:t>
            </a:r>
            <a:endParaRPr lang="en-US" dirty="0"/>
          </a:p>
          <a:p>
            <a:pPr lvl="1"/>
            <a:r>
              <a:rPr lang="en-US" dirty="0"/>
              <a:t>Forecasts are </a:t>
            </a:r>
            <a:r>
              <a:rPr lang="en-US" dirty="0">
                <a:solidFill>
                  <a:srgbClr val="FF0000"/>
                </a:solidFill>
              </a:rPr>
              <a:t>rarely perfect</a:t>
            </a:r>
          </a:p>
          <a:p>
            <a:pPr lvl="1"/>
            <a:r>
              <a:rPr lang="en-US" dirty="0"/>
              <a:t>Forecasts are more accurate for </a:t>
            </a:r>
            <a:r>
              <a:rPr lang="en-US" dirty="0">
                <a:solidFill>
                  <a:srgbClr val="FF0000"/>
                </a:solidFill>
              </a:rPr>
              <a:t>shorter</a:t>
            </a:r>
            <a:r>
              <a:rPr lang="en-US" dirty="0"/>
              <a:t> than longer time periods</a:t>
            </a:r>
          </a:p>
          <a:p>
            <a:pPr lvl="1"/>
            <a:r>
              <a:rPr lang="en-US" dirty="0"/>
              <a:t>Forecasts are more accurate for </a:t>
            </a:r>
            <a:r>
              <a:rPr lang="en-US" dirty="0">
                <a:solidFill>
                  <a:srgbClr val="FF0000"/>
                </a:solidFill>
              </a:rPr>
              <a:t>grouped</a:t>
            </a:r>
            <a:r>
              <a:rPr lang="en-US" dirty="0"/>
              <a:t> data than for individual items</a:t>
            </a:r>
          </a:p>
          <a:p>
            <a:pPr lvl="1"/>
            <a:r>
              <a:rPr lang="en-US" dirty="0"/>
              <a:t>Every forecast should include an </a:t>
            </a:r>
            <a:r>
              <a:rPr lang="en-US" dirty="0">
                <a:solidFill>
                  <a:srgbClr val="FF0000"/>
                </a:solidFill>
              </a:rPr>
              <a:t>error estimate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9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Forecasting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1. </a:t>
            </a:r>
            <a:r>
              <a:rPr lang="en-US" dirty="0"/>
              <a:t>Decide what needs to be forecast:</a:t>
            </a:r>
          </a:p>
          <a:p>
            <a:pPr lvl="1"/>
            <a:r>
              <a:rPr lang="en-US" dirty="0"/>
              <a:t>What is the purpose of the forecast?</a:t>
            </a:r>
          </a:p>
          <a:p>
            <a:pPr lvl="1"/>
            <a:r>
              <a:rPr lang="en-US" dirty="0"/>
              <a:t>How important is the past in estimating the future?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The answers will help determine techniques</a:t>
            </a: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Step 2. </a:t>
            </a:r>
            <a:r>
              <a:rPr lang="en-US" dirty="0">
                <a:sym typeface="Wingdings" pitchFamily="2" charset="2"/>
              </a:rPr>
              <a:t>Evaluate and analyze appropriate data</a:t>
            </a: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Step 3. </a:t>
            </a:r>
            <a:r>
              <a:rPr lang="en-US" dirty="0">
                <a:sym typeface="Wingdings" pitchFamily="2" charset="2"/>
              </a:rPr>
              <a:t>Select and test the forecasting model</a:t>
            </a: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Step 4. </a:t>
            </a:r>
            <a:r>
              <a:rPr lang="en-US" dirty="0">
                <a:sym typeface="Wingdings" pitchFamily="2" charset="2"/>
              </a:rPr>
              <a:t>Apply the forecast on real data</a:t>
            </a: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Step 5. </a:t>
            </a:r>
            <a:r>
              <a:rPr lang="en-US" dirty="0">
                <a:sym typeface="Wingdings" pitchFamily="2" charset="2"/>
              </a:rPr>
              <a:t>Monitor forecast accuracy over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Forecasting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Time-series model: </a:t>
            </a:r>
            <a:r>
              <a:rPr lang="en-US" dirty="0"/>
              <a:t>models that predict future demand based on past </a:t>
            </a:r>
            <a:r>
              <a:rPr lang="en-US" dirty="0">
                <a:solidFill>
                  <a:srgbClr val="FF0000"/>
                </a:solidFill>
              </a:rPr>
              <a:t>history trends</a:t>
            </a:r>
          </a:p>
          <a:p>
            <a:r>
              <a:rPr lang="en-US" b="1" dirty="0"/>
              <a:t>Causal model: </a:t>
            </a:r>
            <a:r>
              <a:rPr lang="en-US" dirty="0"/>
              <a:t>models that use statistical techniques to establish </a:t>
            </a:r>
            <a:r>
              <a:rPr lang="en-US" dirty="0">
                <a:solidFill>
                  <a:srgbClr val="FF0000"/>
                </a:solidFill>
              </a:rPr>
              <a:t>relationships</a:t>
            </a:r>
            <a:r>
              <a:rPr lang="en-US" dirty="0"/>
              <a:t> between various items and demand</a:t>
            </a:r>
          </a:p>
          <a:p>
            <a:r>
              <a:rPr lang="en-US" b="1" dirty="0"/>
              <a:t>Simulation: </a:t>
            </a:r>
            <a:r>
              <a:rPr lang="en-US" dirty="0"/>
              <a:t>models that can incorporate some randomness and </a:t>
            </a:r>
            <a:r>
              <a:rPr lang="en-US" dirty="0">
                <a:solidFill>
                  <a:srgbClr val="FF0000"/>
                </a:solidFill>
              </a:rPr>
              <a:t>non-linear</a:t>
            </a:r>
            <a:r>
              <a:rPr lang="en-US" dirty="0"/>
              <a:t> effects</a:t>
            </a:r>
          </a:p>
        </p:txBody>
      </p:sp>
    </p:spTree>
    <p:extLst>
      <p:ext uri="{BB962C8B-B14F-4D97-AF65-F5344CB8AC3E}">
        <p14:creationId xmlns:p14="http://schemas.microsoft.com/office/powerpoint/2010/main" val="35406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Forecasting: Time-Series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1923"/>
          </a:xfrm>
        </p:spPr>
        <p:txBody>
          <a:bodyPr>
            <a:normAutofit/>
          </a:bodyPr>
          <a:lstStyle/>
          <a:p>
            <a:r>
              <a:rPr lang="en-US" dirty="0"/>
              <a:t>Forecast based only on </a:t>
            </a:r>
            <a:r>
              <a:rPr lang="en-US" dirty="0">
                <a:solidFill>
                  <a:srgbClr val="FF0000"/>
                </a:solidFill>
              </a:rPr>
              <a:t>past values</a:t>
            </a:r>
            <a:r>
              <a:rPr lang="en-US" dirty="0"/>
              <a:t>, no</a:t>
            </a:r>
            <a:r>
              <a:rPr lang="vi-VN" dirty="0"/>
              <a:t> </a:t>
            </a:r>
            <a:r>
              <a:rPr lang="vi-VN" dirty="0">
                <a:latin typeface="Calibri" pitchFamily="34" charset="0"/>
              </a:rPr>
              <a:t>additional information</a:t>
            </a:r>
            <a:endParaRPr lang="en-US" dirty="0"/>
          </a:p>
          <a:p>
            <a:r>
              <a:rPr lang="en-US" dirty="0"/>
              <a:t>Approach: look for data patterns, i.e. data </a:t>
            </a:r>
            <a:r>
              <a:rPr lang="en-US" dirty="0">
                <a:solidFill>
                  <a:srgbClr val="FF0000"/>
                </a:solidFill>
              </a:rPr>
              <a:t>= historical pattern </a:t>
            </a:r>
            <a:r>
              <a:rPr lang="en-US" dirty="0"/>
              <a:t>+ random variation</a:t>
            </a:r>
            <a:r>
              <a:rPr lang="vi-VN" dirty="0"/>
              <a:t>:</a:t>
            </a:r>
          </a:p>
          <a:p>
            <a:endParaRPr lang="vi-VN" dirty="0"/>
          </a:p>
          <a:p>
            <a:pPr lvl="1"/>
            <a:r>
              <a:rPr lang="en-US" b="1" dirty="0"/>
              <a:t>Trends: </a:t>
            </a:r>
            <a:r>
              <a:rPr lang="en-US" dirty="0"/>
              <a:t>persistent, </a:t>
            </a:r>
            <a:r>
              <a:rPr lang="en-US" dirty="0">
                <a:solidFill>
                  <a:srgbClr val="FF0000"/>
                </a:solidFill>
              </a:rPr>
              <a:t>overall</a:t>
            </a:r>
            <a:r>
              <a:rPr lang="en-US" dirty="0"/>
              <a:t> upward and downward pattern</a:t>
            </a:r>
          </a:p>
          <a:p>
            <a:pPr lvl="2"/>
            <a:r>
              <a:rPr lang="en-US" dirty="0"/>
              <a:t>typically over several years</a:t>
            </a:r>
          </a:p>
          <a:p>
            <a:pPr lvl="2"/>
            <a:r>
              <a:rPr lang="en-US" dirty="0"/>
              <a:t>e.g. population, technology, age, culture</a:t>
            </a:r>
          </a:p>
          <a:p>
            <a:pPr lvl="1"/>
            <a:r>
              <a:rPr lang="en-US" b="1" dirty="0"/>
              <a:t>Seasonality: </a:t>
            </a:r>
            <a:r>
              <a:rPr lang="en-US" dirty="0">
                <a:solidFill>
                  <a:srgbClr val="FF0000"/>
                </a:solidFill>
              </a:rPr>
              <a:t>regular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pattern</a:t>
            </a:r>
            <a:r>
              <a:rPr lang="en-US" dirty="0"/>
              <a:t> of up and down fluctuations</a:t>
            </a:r>
          </a:p>
          <a:p>
            <a:pPr lvl="2"/>
            <a:r>
              <a:rPr lang="en-US" dirty="0"/>
              <a:t>typically over 1 year</a:t>
            </a:r>
          </a:p>
          <a:p>
            <a:pPr lvl="2"/>
            <a:r>
              <a:rPr lang="en-US" dirty="0"/>
              <a:t>e.g. weather, customs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variation: </a:t>
            </a:r>
            <a:r>
              <a:rPr lang="en-US" dirty="0"/>
              <a:t>erratic, unsystematic, “residual” fluctuations</a:t>
            </a:r>
          </a:p>
          <a:p>
            <a:pPr lvl="2"/>
            <a:r>
              <a:rPr lang="en-US" dirty="0"/>
              <a:t>unforeseen events (stocks)</a:t>
            </a:r>
          </a:p>
          <a:p>
            <a:pPr lvl="2"/>
            <a:r>
              <a:rPr lang="en-US" dirty="0"/>
              <a:t>Short duration and </a:t>
            </a:r>
            <a:r>
              <a:rPr lang="en-US" dirty="0" err="1"/>
              <a:t>norepeating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grpSp>
        <p:nvGrpSpPr>
          <p:cNvPr id="4" name="Group 114"/>
          <p:cNvGrpSpPr>
            <a:grpSpLocks/>
          </p:cNvGrpSpPr>
          <p:nvPr/>
        </p:nvGrpSpPr>
        <p:grpSpPr bwMode="auto">
          <a:xfrm>
            <a:off x="7162800" y="2991323"/>
            <a:ext cx="1448430" cy="818677"/>
            <a:chOff x="2304" y="864"/>
            <a:chExt cx="1104" cy="624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V="1">
              <a:off x="2304" y="864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304" y="1488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400" y="124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496" y="124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544" y="115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2592" y="120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640" y="105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688" y="115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784" y="96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736" y="105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832" y="100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2304" y="912"/>
              <a:ext cx="720" cy="480"/>
            </a:xfrm>
            <a:prstGeom prst="line">
              <a:avLst/>
            </a:prstGeom>
            <a:noFill/>
            <a:ln w="158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20"/>
          <p:cNvGrpSpPr>
            <a:grpSpLocks/>
          </p:cNvGrpSpPr>
          <p:nvPr/>
        </p:nvGrpSpPr>
        <p:grpSpPr bwMode="auto">
          <a:xfrm>
            <a:off x="7085970" y="4114800"/>
            <a:ext cx="1448430" cy="818677"/>
            <a:chOff x="2544" y="2112"/>
            <a:chExt cx="1104" cy="624"/>
          </a:xfrm>
        </p:grpSpPr>
        <p:sp>
          <p:nvSpPr>
            <p:cNvPr id="18" name="Line 53"/>
            <p:cNvSpPr>
              <a:spLocks noChangeShapeType="1"/>
            </p:cNvSpPr>
            <p:nvPr/>
          </p:nvSpPr>
          <p:spPr bwMode="auto">
            <a:xfrm flipV="1">
              <a:off x="2544" y="2112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54"/>
            <p:cNvSpPr>
              <a:spLocks noChangeShapeType="1"/>
            </p:cNvSpPr>
            <p:nvPr/>
          </p:nvSpPr>
          <p:spPr bwMode="auto">
            <a:xfrm>
              <a:off x="2544" y="273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55"/>
            <p:cNvSpPr>
              <a:spLocks noChangeArrowheads="1"/>
            </p:cNvSpPr>
            <p:nvPr/>
          </p:nvSpPr>
          <p:spPr bwMode="auto">
            <a:xfrm>
              <a:off x="2640" y="249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56"/>
            <p:cNvSpPr>
              <a:spLocks noChangeArrowheads="1"/>
            </p:cNvSpPr>
            <p:nvPr/>
          </p:nvSpPr>
          <p:spPr bwMode="auto">
            <a:xfrm>
              <a:off x="2688" y="240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57"/>
            <p:cNvSpPr>
              <a:spLocks noChangeArrowheads="1"/>
            </p:cNvSpPr>
            <p:nvPr/>
          </p:nvSpPr>
          <p:spPr bwMode="auto">
            <a:xfrm>
              <a:off x="2736" y="235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58"/>
            <p:cNvSpPr>
              <a:spLocks noChangeArrowheads="1"/>
            </p:cNvSpPr>
            <p:nvPr/>
          </p:nvSpPr>
          <p:spPr bwMode="auto">
            <a:xfrm>
              <a:off x="2784" y="244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59"/>
            <p:cNvSpPr>
              <a:spLocks noChangeArrowheads="1"/>
            </p:cNvSpPr>
            <p:nvPr/>
          </p:nvSpPr>
          <p:spPr bwMode="auto">
            <a:xfrm>
              <a:off x="2880" y="244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60"/>
            <p:cNvSpPr>
              <a:spLocks noChangeArrowheads="1"/>
            </p:cNvSpPr>
            <p:nvPr/>
          </p:nvSpPr>
          <p:spPr bwMode="auto">
            <a:xfrm>
              <a:off x="2832" y="253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61"/>
            <p:cNvSpPr>
              <a:spLocks noChangeArrowheads="1"/>
            </p:cNvSpPr>
            <p:nvPr/>
          </p:nvSpPr>
          <p:spPr bwMode="auto">
            <a:xfrm>
              <a:off x="3024" y="249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62"/>
            <p:cNvSpPr>
              <a:spLocks noChangeArrowheads="1"/>
            </p:cNvSpPr>
            <p:nvPr/>
          </p:nvSpPr>
          <p:spPr bwMode="auto">
            <a:xfrm>
              <a:off x="2928" y="238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63"/>
            <p:cNvSpPr>
              <a:spLocks noChangeArrowheads="1"/>
            </p:cNvSpPr>
            <p:nvPr/>
          </p:nvSpPr>
          <p:spPr bwMode="auto">
            <a:xfrm>
              <a:off x="2976" y="244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66"/>
            <p:cNvSpPr>
              <a:spLocks noChangeArrowheads="1"/>
            </p:cNvSpPr>
            <p:nvPr/>
          </p:nvSpPr>
          <p:spPr bwMode="auto">
            <a:xfrm>
              <a:off x="3072" y="241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67"/>
            <p:cNvSpPr>
              <a:spLocks noChangeArrowheads="1"/>
            </p:cNvSpPr>
            <p:nvPr/>
          </p:nvSpPr>
          <p:spPr bwMode="auto">
            <a:xfrm>
              <a:off x="3132" y="235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68"/>
            <p:cNvSpPr>
              <a:spLocks noChangeArrowheads="1"/>
            </p:cNvSpPr>
            <p:nvPr/>
          </p:nvSpPr>
          <p:spPr bwMode="auto">
            <a:xfrm>
              <a:off x="3174" y="243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69"/>
            <p:cNvSpPr>
              <a:spLocks noChangeArrowheads="1"/>
            </p:cNvSpPr>
            <p:nvPr/>
          </p:nvSpPr>
          <p:spPr bwMode="auto">
            <a:xfrm>
              <a:off x="3264" y="241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70"/>
            <p:cNvSpPr>
              <a:spLocks noChangeArrowheads="1"/>
            </p:cNvSpPr>
            <p:nvPr/>
          </p:nvSpPr>
          <p:spPr bwMode="auto">
            <a:xfrm>
              <a:off x="3216" y="252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71"/>
            <p:cNvSpPr>
              <a:spLocks noChangeArrowheads="1"/>
            </p:cNvSpPr>
            <p:nvPr/>
          </p:nvSpPr>
          <p:spPr bwMode="auto">
            <a:xfrm>
              <a:off x="3408" y="254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72"/>
            <p:cNvSpPr>
              <a:spLocks noChangeArrowheads="1"/>
            </p:cNvSpPr>
            <p:nvPr/>
          </p:nvSpPr>
          <p:spPr bwMode="auto">
            <a:xfrm>
              <a:off x="3312" y="235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73"/>
            <p:cNvSpPr>
              <a:spLocks noChangeArrowheads="1"/>
            </p:cNvSpPr>
            <p:nvPr/>
          </p:nvSpPr>
          <p:spPr bwMode="auto">
            <a:xfrm>
              <a:off x="3360" y="247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74"/>
            <p:cNvSpPr>
              <a:spLocks/>
            </p:cNvSpPr>
            <p:nvPr/>
          </p:nvSpPr>
          <p:spPr bwMode="auto">
            <a:xfrm>
              <a:off x="2576" y="2296"/>
              <a:ext cx="336" cy="336"/>
            </a:xfrm>
            <a:custGeom>
              <a:avLst/>
              <a:gdLst>
                <a:gd name="T0" fmla="*/ 16 w 336"/>
                <a:gd name="T1" fmla="*/ 104 h 336"/>
                <a:gd name="T2" fmla="*/ 64 w 336"/>
                <a:gd name="T3" fmla="*/ 296 h 336"/>
                <a:gd name="T4" fmla="*/ 304 w 336"/>
                <a:gd name="T5" fmla="*/ 296 h 336"/>
                <a:gd name="T6" fmla="*/ 256 w 336"/>
                <a:gd name="T7" fmla="*/ 56 h 336"/>
                <a:gd name="T8" fmla="*/ 160 w 336"/>
                <a:gd name="T9" fmla="*/ 8 h 336"/>
                <a:gd name="T10" fmla="*/ 16 w 336"/>
                <a:gd name="T11" fmla="*/ 1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36">
                  <a:moveTo>
                    <a:pt x="16" y="104"/>
                  </a:moveTo>
                  <a:cubicBezTo>
                    <a:pt x="0" y="152"/>
                    <a:pt x="16" y="264"/>
                    <a:pt x="64" y="296"/>
                  </a:cubicBezTo>
                  <a:cubicBezTo>
                    <a:pt x="112" y="328"/>
                    <a:pt x="272" y="336"/>
                    <a:pt x="304" y="296"/>
                  </a:cubicBezTo>
                  <a:cubicBezTo>
                    <a:pt x="336" y="256"/>
                    <a:pt x="280" y="104"/>
                    <a:pt x="256" y="56"/>
                  </a:cubicBezTo>
                  <a:cubicBezTo>
                    <a:pt x="232" y="8"/>
                    <a:pt x="200" y="0"/>
                    <a:pt x="160" y="8"/>
                  </a:cubicBezTo>
                  <a:cubicBezTo>
                    <a:pt x="120" y="16"/>
                    <a:pt x="32" y="56"/>
                    <a:pt x="16" y="104"/>
                  </a:cubicBezTo>
                  <a:close/>
                </a:path>
              </a:pathLst>
            </a:cu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69396" y="5410200"/>
            <a:ext cx="1465004" cy="903609"/>
            <a:chOff x="6752295" y="5134087"/>
            <a:chExt cx="2144911" cy="1202704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>
              <a:off x="6752295" y="5134087"/>
              <a:ext cx="2144911" cy="1202704"/>
            </a:xfrm>
            <a:custGeom>
              <a:avLst/>
              <a:gdLst>
                <a:gd name="T0" fmla="*/ 0 w 1920"/>
                <a:gd name="T1" fmla="*/ 0 h 1008"/>
                <a:gd name="T2" fmla="*/ 0 w 1920"/>
                <a:gd name="T3" fmla="*/ 6791 h 1008"/>
                <a:gd name="T4" fmla="*/ 3168 w 1920"/>
                <a:gd name="T5" fmla="*/ 6791 h 10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20" h="1008">
                  <a:moveTo>
                    <a:pt x="0" y="0"/>
                  </a:moveTo>
                  <a:lnTo>
                    <a:pt x="0" y="1008"/>
                  </a:lnTo>
                  <a:lnTo>
                    <a:pt x="1920" y="1008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6815381" y="5192593"/>
              <a:ext cx="2034511" cy="1019780"/>
            </a:xfrm>
            <a:custGeom>
              <a:avLst/>
              <a:gdLst>
                <a:gd name="T0" fmla="*/ 0 w 2064"/>
                <a:gd name="T1" fmla="*/ 1038 h 1513"/>
                <a:gd name="T2" fmla="*/ 56 w 2064"/>
                <a:gd name="T3" fmla="*/ 972 h 1513"/>
                <a:gd name="T4" fmla="*/ 128 w 2064"/>
                <a:gd name="T5" fmla="*/ 983 h 1513"/>
                <a:gd name="T6" fmla="*/ 160 w 2064"/>
                <a:gd name="T7" fmla="*/ 845 h 1513"/>
                <a:gd name="T8" fmla="*/ 216 w 2064"/>
                <a:gd name="T9" fmla="*/ 956 h 1513"/>
                <a:gd name="T10" fmla="*/ 280 w 2064"/>
                <a:gd name="T11" fmla="*/ 747 h 1513"/>
                <a:gd name="T12" fmla="*/ 344 w 2064"/>
                <a:gd name="T13" fmla="*/ 802 h 1513"/>
                <a:gd name="T14" fmla="*/ 400 w 2064"/>
                <a:gd name="T15" fmla="*/ 675 h 1513"/>
                <a:gd name="T16" fmla="*/ 512 w 2064"/>
                <a:gd name="T17" fmla="*/ 939 h 1513"/>
                <a:gd name="T18" fmla="*/ 560 w 2064"/>
                <a:gd name="T19" fmla="*/ 714 h 1513"/>
                <a:gd name="T20" fmla="*/ 632 w 2064"/>
                <a:gd name="T21" fmla="*/ 825 h 1513"/>
                <a:gd name="T22" fmla="*/ 696 w 2064"/>
                <a:gd name="T23" fmla="*/ 511 h 1513"/>
                <a:gd name="T24" fmla="*/ 768 w 2064"/>
                <a:gd name="T25" fmla="*/ 637 h 1513"/>
                <a:gd name="T26" fmla="*/ 848 w 2064"/>
                <a:gd name="T27" fmla="*/ 653 h 1513"/>
                <a:gd name="T28" fmla="*/ 960 w 2064"/>
                <a:gd name="T29" fmla="*/ 670 h 1513"/>
                <a:gd name="T30" fmla="*/ 984 w 2064"/>
                <a:gd name="T31" fmla="*/ 522 h 1513"/>
                <a:gd name="T32" fmla="*/ 1040 w 2064"/>
                <a:gd name="T33" fmla="*/ 287 h 1513"/>
                <a:gd name="T34" fmla="*/ 1104 w 2064"/>
                <a:gd name="T35" fmla="*/ 759 h 1513"/>
                <a:gd name="T36" fmla="*/ 1152 w 2064"/>
                <a:gd name="T37" fmla="*/ 653 h 1513"/>
                <a:gd name="T38" fmla="*/ 1240 w 2064"/>
                <a:gd name="T39" fmla="*/ 572 h 1513"/>
                <a:gd name="T40" fmla="*/ 1336 w 2064"/>
                <a:gd name="T41" fmla="*/ 604 h 1513"/>
                <a:gd name="T42" fmla="*/ 1424 w 2064"/>
                <a:gd name="T43" fmla="*/ 500 h 1513"/>
                <a:gd name="T44" fmla="*/ 1496 w 2064"/>
                <a:gd name="T45" fmla="*/ 412 h 1513"/>
                <a:gd name="T46" fmla="*/ 1576 w 2064"/>
                <a:gd name="T47" fmla="*/ 309 h 1513"/>
                <a:gd name="T48" fmla="*/ 1656 w 2064"/>
                <a:gd name="T49" fmla="*/ 456 h 1513"/>
                <a:gd name="T50" fmla="*/ 1704 w 2064"/>
                <a:gd name="T51" fmla="*/ 242 h 1513"/>
                <a:gd name="T52" fmla="*/ 1768 w 2064"/>
                <a:gd name="T53" fmla="*/ 95 h 1513"/>
                <a:gd name="T54" fmla="*/ 1816 w 2064"/>
                <a:gd name="T55" fmla="*/ 281 h 1513"/>
                <a:gd name="T56" fmla="*/ 1872 w 2064"/>
                <a:gd name="T57" fmla="*/ 133 h 1513"/>
                <a:gd name="T58" fmla="*/ 1968 w 2064"/>
                <a:gd name="T59" fmla="*/ 1 h 1513"/>
                <a:gd name="T60" fmla="*/ 2064 w 2064"/>
                <a:gd name="T61" fmla="*/ 127 h 151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064" h="1513">
                  <a:moveTo>
                    <a:pt x="0" y="1513"/>
                  </a:moveTo>
                  <a:cubicBezTo>
                    <a:pt x="9" y="1497"/>
                    <a:pt x="35" y="1430"/>
                    <a:pt x="56" y="1417"/>
                  </a:cubicBezTo>
                  <a:cubicBezTo>
                    <a:pt x="77" y="1404"/>
                    <a:pt x="111" y="1464"/>
                    <a:pt x="128" y="1433"/>
                  </a:cubicBezTo>
                  <a:cubicBezTo>
                    <a:pt x="145" y="1402"/>
                    <a:pt x="145" y="1240"/>
                    <a:pt x="160" y="1233"/>
                  </a:cubicBezTo>
                  <a:cubicBezTo>
                    <a:pt x="175" y="1226"/>
                    <a:pt x="196" y="1417"/>
                    <a:pt x="216" y="1393"/>
                  </a:cubicBezTo>
                  <a:cubicBezTo>
                    <a:pt x="236" y="1369"/>
                    <a:pt x="259" y="1126"/>
                    <a:pt x="280" y="1089"/>
                  </a:cubicBezTo>
                  <a:cubicBezTo>
                    <a:pt x="301" y="1052"/>
                    <a:pt x="324" y="1186"/>
                    <a:pt x="344" y="1169"/>
                  </a:cubicBezTo>
                  <a:cubicBezTo>
                    <a:pt x="364" y="1152"/>
                    <a:pt x="372" y="952"/>
                    <a:pt x="400" y="985"/>
                  </a:cubicBezTo>
                  <a:cubicBezTo>
                    <a:pt x="428" y="1018"/>
                    <a:pt x="485" y="1360"/>
                    <a:pt x="512" y="1369"/>
                  </a:cubicBezTo>
                  <a:cubicBezTo>
                    <a:pt x="539" y="1378"/>
                    <a:pt x="540" y="1069"/>
                    <a:pt x="560" y="1041"/>
                  </a:cubicBezTo>
                  <a:cubicBezTo>
                    <a:pt x="580" y="1013"/>
                    <a:pt x="609" y="1250"/>
                    <a:pt x="632" y="1201"/>
                  </a:cubicBezTo>
                  <a:cubicBezTo>
                    <a:pt x="655" y="1152"/>
                    <a:pt x="673" y="790"/>
                    <a:pt x="696" y="745"/>
                  </a:cubicBezTo>
                  <a:cubicBezTo>
                    <a:pt x="719" y="700"/>
                    <a:pt x="743" y="894"/>
                    <a:pt x="768" y="929"/>
                  </a:cubicBezTo>
                  <a:cubicBezTo>
                    <a:pt x="793" y="964"/>
                    <a:pt x="816" y="945"/>
                    <a:pt x="848" y="953"/>
                  </a:cubicBezTo>
                  <a:cubicBezTo>
                    <a:pt x="880" y="961"/>
                    <a:pt x="937" y="1009"/>
                    <a:pt x="960" y="977"/>
                  </a:cubicBezTo>
                  <a:cubicBezTo>
                    <a:pt x="983" y="945"/>
                    <a:pt x="971" y="854"/>
                    <a:pt x="984" y="761"/>
                  </a:cubicBezTo>
                  <a:cubicBezTo>
                    <a:pt x="997" y="668"/>
                    <a:pt x="1020" y="360"/>
                    <a:pt x="1040" y="417"/>
                  </a:cubicBezTo>
                  <a:cubicBezTo>
                    <a:pt x="1060" y="474"/>
                    <a:pt x="1085" y="1016"/>
                    <a:pt x="1104" y="1105"/>
                  </a:cubicBezTo>
                  <a:cubicBezTo>
                    <a:pt x="1123" y="1194"/>
                    <a:pt x="1129" y="998"/>
                    <a:pt x="1152" y="953"/>
                  </a:cubicBezTo>
                  <a:cubicBezTo>
                    <a:pt x="1175" y="908"/>
                    <a:pt x="1209" y="845"/>
                    <a:pt x="1240" y="833"/>
                  </a:cubicBezTo>
                  <a:cubicBezTo>
                    <a:pt x="1271" y="821"/>
                    <a:pt x="1305" y="898"/>
                    <a:pt x="1336" y="881"/>
                  </a:cubicBezTo>
                  <a:cubicBezTo>
                    <a:pt x="1367" y="864"/>
                    <a:pt x="1397" y="776"/>
                    <a:pt x="1424" y="729"/>
                  </a:cubicBezTo>
                  <a:cubicBezTo>
                    <a:pt x="1451" y="682"/>
                    <a:pt x="1471" y="648"/>
                    <a:pt x="1496" y="601"/>
                  </a:cubicBezTo>
                  <a:cubicBezTo>
                    <a:pt x="1521" y="554"/>
                    <a:pt x="1549" y="438"/>
                    <a:pt x="1576" y="449"/>
                  </a:cubicBezTo>
                  <a:cubicBezTo>
                    <a:pt x="1603" y="460"/>
                    <a:pt x="1635" y="681"/>
                    <a:pt x="1656" y="665"/>
                  </a:cubicBezTo>
                  <a:cubicBezTo>
                    <a:pt x="1677" y="649"/>
                    <a:pt x="1685" y="441"/>
                    <a:pt x="1704" y="353"/>
                  </a:cubicBezTo>
                  <a:cubicBezTo>
                    <a:pt x="1723" y="265"/>
                    <a:pt x="1749" y="128"/>
                    <a:pt x="1768" y="137"/>
                  </a:cubicBezTo>
                  <a:cubicBezTo>
                    <a:pt x="1787" y="146"/>
                    <a:pt x="1799" y="400"/>
                    <a:pt x="1816" y="409"/>
                  </a:cubicBezTo>
                  <a:cubicBezTo>
                    <a:pt x="1833" y="418"/>
                    <a:pt x="1847" y="261"/>
                    <a:pt x="1872" y="193"/>
                  </a:cubicBezTo>
                  <a:cubicBezTo>
                    <a:pt x="1897" y="125"/>
                    <a:pt x="1936" y="2"/>
                    <a:pt x="1968" y="1"/>
                  </a:cubicBezTo>
                  <a:cubicBezTo>
                    <a:pt x="2000" y="0"/>
                    <a:pt x="2044" y="147"/>
                    <a:pt x="2064" y="185"/>
                  </a:cubicBezTo>
                </a:path>
              </a:pathLst>
            </a:custGeom>
            <a:noFill/>
            <a:ln w="76200" cmpd="sng">
              <a:solidFill>
                <a:srgbClr val="24BD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5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patterns: Example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V="1">
            <a:off x="1179513" y="2806700"/>
            <a:ext cx="5932487" cy="2533650"/>
          </a:xfrm>
          <a:prstGeom prst="line">
            <a:avLst/>
          </a:prstGeom>
          <a:noFill/>
          <a:ln w="76200">
            <a:solidFill>
              <a:srgbClr val="17509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1136650" y="4076700"/>
            <a:ext cx="6648450" cy="0"/>
          </a:xfrm>
          <a:prstGeom prst="line">
            <a:avLst/>
          </a:prstGeom>
          <a:noFill/>
          <a:ln w="76200">
            <a:solidFill>
              <a:srgbClr val="BF092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766763" y="1917700"/>
            <a:ext cx="7472362" cy="4354513"/>
            <a:chOff x="483" y="1208"/>
            <a:chExt cx="4707" cy="2743"/>
          </a:xfrm>
        </p:grpSpPr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 rot="-5400000">
              <a:off x="-404" y="2386"/>
              <a:ext cx="1990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008" tIns="50004" rIns="100008" bIns="50004">
              <a:spAutoFit/>
            </a:bodyPr>
            <a:lstStyle>
              <a:lvl1pPr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sz="1600" b="1"/>
                <a:t>Demand for product or service</a:t>
              </a: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20" y="1208"/>
              <a:ext cx="4368" cy="2400"/>
            </a:xfrm>
            <a:custGeom>
              <a:avLst/>
              <a:gdLst>
                <a:gd name="T0" fmla="*/ 0 w 4416"/>
                <a:gd name="T1" fmla="*/ 0 h 2400"/>
                <a:gd name="T2" fmla="*/ 0 w 4416"/>
                <a:gd name="T3" fmla="*/ 2400 h 2400"/>
                <a:gd name="T4" fmla="*/ 4228 w 4416"/>
                <a:gd name="T5" fmla="*/ 2400 h 24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16" h="2400">
                  <a:moveTo>
                    <a:pt x="0" y="0"/>
                  </a:moveTo>
                  <a:lnTo>
                    <a:pt x="0" y="2400"/>
                  </a:lnTo>
                  <a:lnTo>
                    <a:pt x="4416" y="240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336" y="3431"/>
              <a:ext cx="3854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tabLst>
                  <a:tab pos="377825" algn="ctr"/>
                  <a:tab pos="1879600" algn="ctr"/>
                  <a:tab pos="2692400" algn="ctr"/>
                  <a:tab pos="3403600" algn="ctr"/>
                  <a:tab pos="4927600" algn="ctr"/>
                </a:tabLst>
              </a:pPr>
              <a:r>
                <a:rPr lang="en-US" sz="1600" b="1"/>
                <a:t>	|	|		|	|</a:t>
              </a:r>
            </a:p>
            <a:p>
              <a:pPr algn="l">
                <a:tabLst>
                  <a:tab pos="377825" algn="ctr"/>
                  <a:tab pos="1879600" algn="ctr"/>
                  <a:tab pos="2692400" algn="ctr"/>
                  <a:tab pos="3403600" algn="ctr"/>
                  <a:tab pos="4927600" algn="ctr"/>
                </a:tabLst>
              </a:pPr>
              <a:r>
                <a:rPr lang="en-US" sz="1600" b="1"/>
                <a:t>	1	2		3	4</a:t>
              </a:r>
            </a:p>
            <a:p>
              <a:pPr algn="l">
                <a:tabLst>
                  <a:tab pos="377825" algn="ctr"/>
                  <a:tab pos="1879600" algn="ctr"/>
                  <a:tab pos="2692400" algn="ctr"/>
                  <a:tab pos="3403600" algn="ctr"/>
                  <a:tab pos="4927600" algn="ctr"/>
                </a:tabLst>
              </a:pPr>
              <a:r>
                <a:rPr lang="en-US" sz="1600" b="1"/>
                <a:t>			Time (years)</a:t>
              </a:r>
            </a:p>
          </p:txBody>
        </p:sp>
      </p:grp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253163" y="4337050"/>
            <a:ext cx="1919287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008" tIns="50004" rIns="100008" bIns="50004">
            <a:spAutoFit/>
          </a:bodyPr>
          <a:lstStyle>
            <a:lvl1pPr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600" b="1"/>
              <a:t>Average demand over 4 years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 flipV="1">
            <a:off x="6389688" y="4129088"/>
            <a:ext cx="176212" cy="2238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6726238" y="1825625"/>
            <a:ext cx="1312862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008" tIns="50004" rIns="100008" bIns="50004">
            <a:spAutoFit/>
          </a:bodyPr>
          <a:lstStyle>
            <a:lvl1pPr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600" b="1"/>
              <a:t>Trend component</a:t>
            </a:r>
          </a:p>
        </p:txBody>
      </p: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6142038" y="3232150"/>
            <a:ext cx="1704975" cy="796925"/>
            <a:chOff x="3869" y="2036"/>
            <a:chExt cx="1074" cy="502"/>
          </a:xfrm>
        </p:grpSpPr>
        <p:sp>
          <p:nvSpPr>
            <p:cNvPr id="14" name="Text Box 22"/>
            <p:cNvSpPr txBox="1">
              <a:spLocks noChangeArrowheads="1"/>
            </p:cNvSpPr>
            <p:nvPr/>
          </p:nvSpPr>
          <p:spPr bwMode="auto">
            <a:xfrm>
              <a:off x="3869" y="2214"/>
              <a:ext cx="1074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008" tIns="50004" rIns="100008" bIns="50004">
              <a:spAutoFit/>
            </a:bodyPr>
            <a:lstStyle>
              <a:lvl1pPr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b="1"/>
                <a:t>Actual demand line</a:t>
              </a:r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auto">
            <a:xfrm flipV="1">
              <a:off x="4290" y="2036"/>
              <a:ext cx="108" cy="1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3381375" y="5138738"/>
            <a:ext cx="200025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008" tIns="50004" rIns="100008" bIns="50004">
            <a:spAutoFit/>
          </a:bodyPr>
          <a:lstStyle>
            <a:lvl1pPr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0001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85000"/>
              </a:lnSpc>
            </a:pPr>
            <a:r>
              <a:rPr lang="en-US" sz="1600" b="1"/>
              <a:t>Random variation</a:t>
            </a: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H="1" flipV="1">
            <a:off x="3082925" y="5270500"/>
            <a:ext cx="3413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9"/>
          <p:cNvSpPr>
            <a:spLocks/>
          </p:cNvSpPr>
          <p:nvPr/>
        </p:nvSpPr>
        <p:spPr bwMode="auto">
          <a:xfrm>
            <a:off x="1162050" y="2622550"/>
            <a:ext cx="6102350" cy="3079750"/>
          </a:xfrm>
          <a:custGeom>
            <a:avLst/>
            <a:gdLst>
              <a:gd name="T0" fmla="*/ 2147483647 w 3844"/>
              <a:gd name="T1" fmla="*/ 2147483647 h 1940"/>
              <a:gd name="T2" fmla="*/ 2147483647 w 3844"/>
              <a:gd name="T3" fmla="*/ 2147483647 h 1940"/>
              <a:gd name="T4" fmla="*/ 2147483647 w 3844"/>
              <a:gd name="T5" fmla="*/ 2147483647 h 1940"/>
              <a:gd name="T6" fmla="*/ 2147483647 w 3844"/>
              <a:gd name="T7" fmla="*/ 2147483647 h 1940"/>
              <a:gd name="T8" fmla="*/ 2147483647 w 3844"/>
              <a:gd name="T9" fmla="*/ 2147483647 h 1940"/>
              <a:gd name="T10" fmla="*/ 2147483647 w 3844"/>
              <a:gd name="T11" fmla="*/ 2147483647 h 1940"/>
              <a:gd name="T12" fmla="*/ 2147483647 w 3844"/>
              <a:gd name="T13" fmla="*/ 2147483647 h 1940"/>
              <a:gd name="T14" fmla="*/ 2147483647 w 3844"/>
              <a:gd name="T15" fmla="*/ 2147483647 h 1940"/>
              <a:gd name="T16" fmla="*/ 2147483647 w 3844"/>
              <a:gd name="T17" fmla="*/ 2147483647 h 1940"/>
              <a:gd name="T18" fmla="*/ 2147483647 w 3844"/>
              <a:gd name="T19" fmla="*/ 2147483647 h 1940"/>
              <a:gd name="T20" fmla="*/ 2147483647 w 3844"/>
              <a:gd name="T21" fmla="*/ 2147483647 h 1940"/>
              <a:gd name="T22" fmla="*/ 2147483647 w 3844"/>
              <a:gd name="T23" fmla="*/ 2147483647 h 1940"/>
              <a:gd name="T24" fmla="*/ 2147483647 w 3844"/>
              <a:gd name="T25" fmla="*/ 2147483647 h 1940"/>
              <a:gd name="T26" fmla="*/ 2147483647 w 3844"/>
              <a:gd name="T27" fmla="*/ 2147483647 h 1940"/>
              <a:gd name="T28" fmla="*/ 2147483647 w 3844"/>
              <a:gd name="T29" fmla="*/ 2147483647 h 1940"/>
              <a:gd name="T30" fmla="*/ 2147483647 w 3844"/>
              <a:gd name="T31" fmla="*/ 2147483647 h 1940"/>
              <a:gd name="T32" fmla="*/ 2147483647 w 3844"/>
              <a:gd name="T33" fmla="*/ 2147483647 h 1940"/>
              <a:gd name="T34" fmla="*/ 2147483647 w 3844"/>
              <a:gd name="T35" fmla="*/ 2147483647 h 1940"/>
              <a:gd name="T36" fmla="*/ 2147483647 w 3844"/>
              <a:gd name="T37" fmla="*/ 2147483647 h 1940"/>
              <a:gd name="T38" fmla="*/ 2147483647 w 3844"/>
              <a:gd name="T39" fmla="*/ 2147483647 h 1940"/>
              <a:gd name="T40" fmla="*/ 2147483647 w 3844"/>
              <a:gd name="T41" fmla="*/ 2147483647 h 1940"/>
              <a:gd name="T42" fmla="*/ 2147483647 w 3844"/>
              <a:gd name="T43" fmla="*/ 2147483647 h 1940"/>
              <a:gd name="T44" fmla="*/ 2147483647 w 3844"/>
              <a:gd name="T45" fmla="*/ 2147483647 h 1940"/>
              <a:gd name="T46" fmla="*/ 2147483647 w 3844"/>
              <a:gd name="T47" fmla="*/ 2147483647 h 1940"/>
              <a:gd name="T48" fmla="*/ 2147483647 w 3844"/>
              <a:gd name="T49" fmla="*/ 2147483647 h 1940"/>
              <a:gd name="T50" fmla="*/ 2147483647 w 3844"/>
              <a:gd name="T51" fmla="*/ 2147483647 h 1940"/>
              <a:gd name="T52" fmla="*/ 2147483647 w 3844"/>
              <a:gd name="T53" fmla="*/ 2147483647 h 1940"/>
              <a:gd name="T54" fmla="*/ 2147483647 w 3844"/>
              <a:gd name="T55" fmla="*/ 2147483647 h 1940"/>
              <a:gd name="T56" fmla="*/ 2147483647 w 3844"/>
              <a:gd name="T57" fmla="*/ 2147483647 h 1940"/>
              <a:gd name="T58" fmla="*/ 2147483647 w 3844"/>
              <a:gd name="T59" fmla="*/ 2147483647 h 1940"/>
              <a:gd name="T60" fmla="*/ 2147483647 w 3844"/>
              <a:gd name="T61" fmla="*/ 2147483647 h 1940"/>
              <a:gd name="T62" fmla="*/ 2147483647 w 3844"/>
              <a:gd name="T63" fmla="*/ 2147483647 h 1940"/>
              <a:gd name="T64" fmla="*/ 2147483647 w 3844"/>
              <a:gd name="T65" fmla="*/ 2147483647 h 1940"/>
              <a:gd name="T66" fmla="*/ 2147483647 w 3844"/>
              <a:gd name="T67" fmla="*/ 2147483647 h 1940"/>
              <a:gd name="T68" fmla="*/ 2147483647 w 3844"/>
              <a:gd name="T69" fmla="*/ 2147483647 h 1940"/>
              <a:gd name="T70" fmla="*/ 2147483647 w 3844"/>
              <a:gd name="T71" fmla="*/ 2147483647 h 1940"/>
              <a:gd name="T72" fmla="*/ 2147483647 w 3844"/>
              <a:gd name="T73" fmla="*/ 2147483647 h 1940"/>
              <a:gd name="T74" fmla="*/ 2147483647 w 3844"/>
              <a:gd name="T75" fmla="*/ 2147483647 h 1940"/>
              <a:gd name="T76" fmla="*/ 2147483647 w 3844"/>
              <a:gd name="T77" fmla="*/ 2147483647 h 1940"/>
              <a:gd name="T78" fmla="*/ 2147483647 w 3844"/>
              <a:gd name="T79" fmla="*/ 2147483647 h 1940"/>
              <a:gd name="T80" fmla="*/ 2147483647 w 3844"/>
              <a:gd name="T81" fmla="*/ 2147483647 h 1940"/>
              <a:gd name="T82" fmla="*/ 2147483647 w 3844"/>
              <a:gd name="T83" fmla="*/ 2147483647 h 1940"/>
              <a:gd name="T84" fmla="*/ 2147483647 w 3844"/>
              <a:gd name="T85" fmla="*/ 2147483647 h 1940"/>
              <a:gd name="T86" fmla="*/ 2147483647 w 3844"/>
              <a:gd name="T87" fmla="*/ 2147483647 h 1940"/>
              <a:gd name="T88" fmla="*/ 2147483647 w 3844"/>
              <a:gd name="T89" fmla="*/ 2147483647 h 1940"/>
              <a:gd name="T90" fmla="*/ 2147483647 w 3844"/>
              <a:gd name="T91" fmla="*/ 2147483647 h 1940"/>
              <a:gd name="T92" fmla="*/ 2147483647 w 3844"/>
              <a:gd name="T93" fmla="*/ 2147483647 h 1940"/>
              <a:gd name="T94" fmla="*/ 2147483647 w 3844"/>
              <a:gd name="T95" fmla="*/ 2147483647 h 19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844" h="1940">
                <a:moveTo>
                  <a:pt x="0" y="1940"/>
                </a:moveTo>
                <a:lnTo>
                  <a:pt x="20" y="1876"/>
                </a:lnTo>
                <a:lnTo>
                  <a:pt x="44" y="1896"/>
                </a:lnTo>
                <a:lnTo>
                  <a:pt x="48" y="1840"/>
                </a:lnTo>
                <a:lnTo>
                  <a:pt x="76" y="1844"/>
                </a:lnTo>
                <a:lnTo>
                  <a:pt x="76" y="1760"/>
                </a:lnTo>
                <a:lnTo>
                  <a:pt x="100" y="1780"/>
                </a:lnTo>
                <a:lnTo>
                  <a:pt x="120" y="1724"/>
                </a:lnTo>
                <a:lnTo>
                  <a:pt x="148" y="1724"/>
                </a:lnTo>
                <a:lnTo>
                  <a:pt x="152" y="1652"/>
                </a:lnTo>
                <a:lnTo>
                  <a:pt x="180" y="1660"/>
                </a:lnTo>
                <a:lnTo>
                  <a:pt x="180" y="1592"/>
                </a:lnTo>
                <a:lnTo>
                  <a:pt x="200" y="1528"/>
                </a:lnTo>
                <a:lnTo>
                  <a:pt x="224" y="1532"/>
                </a:lnTo>
                <a:lnTo>
                  <a:pt x="224" y="1468"/>
                </a:lnTo>
                <a:lnTo>
                  <a:pt x="264" y="1468"/>
                </a:lnTo>
                <a:lnTo>
                  <a:pt x="264" y="1384"/>
                </a:lnTo>
                <a:lnTo>
                  <a:pt x="292" y="1396"/>
                </a:lnTo>
                <a:lnTo>
                  <a:pt x="284" y="1308"/>
                </a:lnTo>
                <a:lnTo>
                  <a:pt x="336" y="1348"/>
                </a:lnTo>
                <a:lnTo>
                  <a:pt x="340" y="1252"/>
                </a:lnTo>
                <a:lnTo>
                  <a:pt x="372" y="1312"/>
                </a:lnTo>
                <a:lnTo>
                  <a:pt x="396" y="1228"/>
                </a:lnTo>
                <a:lnTo>
                  <a:pt x="404" y="1332"/>
                </a:lnTo>
                <a:lnTo>
                  <a:pt x="448" y="1288"/>
                </a:lnTo>
                <a:lnTo>
                  <a:pt x="448" y="1388"/>
                </a:lnTo>
                <a:lnTo>
                  <a:pt x="516" y="1384"/>
                </a:lnTo>
                <a:lnTo>
                  <a:pt x="500" y="1456"/>
                </a:lnTo>
                <a:lnTo>
                  <a:pt x="564" y="1444"/>
                </a:lnTo>
                <a:lnTo>
                  <a:pt x="568" y="1528"/>
                </a:lnTo>
                <a:lnTo>
                  <a:pt x="608" y="1524"/>
                </a:lnTo>
                <a:lnTo>
                  <a:pt x="608" y="1624"/>
                </a:lnTo>
                <a:lnTo>
                  <a:pt x="640" y="1576"/>
                </a:lnTo>
                <a:lnTo>
                  <a:pt x="648" y="1668"/>
                </a:lnTo>
                <a:lnTo>
                  <a:pt x="684" y="1592"/>
                </a:lnTo>
                <a:lnTo>
                  <a:pt x="696" y="1692"/>
                </a:lnTo>
                <a:lnTo>
                  <a:pt x="752" y="1636"/>
                </a:lnTo>
                <a:lnTo>
                  <a:pt x="752" y="1684"/>
                </a:lnTo>
                <a:lnTo>
                  <a:pt x="780" y="1636"/>
                </a:lnTo>
                <a:lnTo>
                  <a:pt x="792" y="1716"/>
                </a:lnTo>
                <a:lnTo>
                  <a:pt x="824" y="1636"/>
                </a:lnTo>
                <a:lnTo>
                  <a:pt x="868" y="1716"/>
                </a:lnTo>
                <a:lnTo>
                  <a:pt x="868" y="1632"/>
                </a:lnTo>
                <a:lnTo>
                  <a:pt x="916" y="1688"/>
                </a:lnTo>
                <a:lnTo>
                  <a:pt x="940" y="1620"/>
                </a:lnTo>
                <a:lnTo>
                  <a:pt x="964" y="1664"/>
                </a:lnTo>
                <a:lnTo>
                  <a:pt x="968" y="1580"/>
                </a:lnTo>
                <a:lnTo>
                  <a:pt x="980" y="1660"/>
                </a:lnTo>
                <a:lnTo>
                  <a:pt x="1000" y="1540"/>
                </a:lnTo>
                <a:lnTo>
                  <a:pt x="1020" y="1612"/>
                </a:lnTo>
                <a:lnTo>
                  <a:pt x="1080" y="1528"/>
                </a:lnTo>
                <a:lnTo>
                  <a:pt x="1068" y="1624"/>
                </a:lnTo>
                <a:lnTo>
                  <a:pt x="1116" y="1572"/>
                </a:lnTo>
                <a:lnTo>
                  <a:pt x="1116" y="1656"/>
                </a:lnTo>
                <a:lnTo>
                  <a:pt x="1140" y="1640"/>
                </a:lnTo>
                <a:lnTo>
                  <a:pt x="1140" y="1712"/>
                </a:lnTo>
                <a:lnTo>
                  <a:pt x="1160" y="1676"/>
                </a:lnTo>
                <a:lnTo>
                  <a:pt x="1176" y="1776"/>
                </a:lnTo>
                <a:lnTo>
                  <a:pt x="1176" y="1648"/>
                </a:lnTo>
                <a:lnTo>
                  <a:pt x="1200" y="1680"/>
                </a:lnTo>
                <a:lnTo>
                  <a:pt x="1204" y="1532"/>
                </a:lnTo>
                <a:lnTo>
                  <a:pt x="1216" y="1576"/>
                </a:lnTo>
                <a:lnTo>
                  <a:pt x="1236" y="1428"/>
                </a:lnTo>
                <a:lnTo>
                  <a:pt x="1236" y="1456"/>
                </a:lnTo>
                <a:lnTo>
                  <a:pt x="1244" y="1296"/>
                </a:lnTo>
                <a:lnTo>
                  <a:pt x="1256" y="1252"/>
                </a:lnTo>
                <a:lnTo>
                  <a:pt x="1288" y="1164"/>
                </a:lnTo>
                <a:lnTo>
                  <a:pt x="1308" y="1200"/>
                </a:lnTo>
                <a:lnTo>
                  <a:pt x="1312" y="1048"/>
                </a:lnTo>
                <a:lnTo>
                  <a:pt x="1332" y="1088"/>
                </a:lnTo>
                <a:lnTo>
                  <a:pt x="1344" y="944"/>
                </a:lnTo>
                <a:lnTo>
                  <a:pt x="1368" y="1008"/>
                </a:lnTo>
                <a:lnTo>
                  <a:pt x="1372" y="872"/>
                </a:lnTo>
                <a:lnTo>
                  <a:pt x="1420" y="896"/>
                </a:lnTo>
                <a:lnTo>
                  <a:pt x="1436" y="820"/>
                </a:lnTo>
                <a:lnTo>
                  <a:pt x="1456" y="876"/>
                </a:lnTo>
                <a:cubicBezTo>
                  <a:pt x="1461" y="839"/>
                  <a:pt x="1472" y="764"/>
                  <a:pt x="1472" y="764"/>
                </a:cubicBezTo>
                <a:lnTo>
                  <a:pt x="1496" y="856"/>
                </a:lnTo>
                <a:lnTo>
                  <a:pt x="1532" y="736"/>
                </a:lnTo>
                <a:lnTo>
                  <a:pt x="1544" y="832"/>
                </a:lnTo>
                <a:lnTo>
                  <a:pt x="1572" y="800"/>
                </a:lnTo>
                <a:lnTo>
                  <a:pt x="1572" y="932"/>
                </a:lnTo>
                <a:lnTo>
                  <a:pt x="1608" y="872"/>
                </a:lnTo>
                <a:lnTo>
                  <a:pt x="1608" y="1016"/>
                </a:lnTo>
                <a:lnTo>
                  <a:pt x="1628" y="960"/>
                </a:lnTo>
                <a:lnTo>
                  <a:pt x="1628" y="1092"/>
                </a:lnTo>
                <a:lnTo>
                  <a:pt x="1656" y="1052"/>
                </a:lnTo>
                <a:lnTo>
                  <a:pt x="1640" y="1184"/>
                </a:lnTo>
                <a:lnTo>
                  <a:pt x="1676" y="1144"/>
                </a:lnTo>
                <a:lnTo>
                  <a:pt x="1672" y="1256"/>
                </a:lnTo>
                <a:lnTo>
                  <a:pt x="1692" y="1236"/>
                </a:lnTo>
                <a:lnTo>
                  <a:pt x="1692" y="1356"/>
                </a:lnTo>
                <a:lnTo>
                  <a:pt x="1720" y="1304"/>
                </a:lnTo>
                <a:lnTo>
                  <a:pt x="1716" y="1396"/>
                </a:lnTo>
                <a:lnTo>
                  <a:pt x="1756" y="1352"/>
                </a:lnTo>
                <a:lnTo>
                  <a:pt x="1776" y="1416"/>
                </a:lnTo>
                <a:lnTo>
                  <a:pt x="1788" y="1368"/>
                </a:lnTo>
                <a:lnTo>
                  <a:pt x="1788" y="1468"/>
                </a:lnTo>
                <a:lnTo>
                  <a:pt x="1852" y="1376"/>
                </a:lnTo>
                <a:lnTo>
                  <a:pt x="1856" y="1460"/>
                </a:lnTo>
                <a:lnTo>
                  <a:pt x="1888" y="1376"/>
                </a:lnTo>
                <a:lnTo>
                  <a:pt x="1916" y="1464"/>
                </a:lnTo>
                <a:lnTo>
                  <a:pt x="1948" y="1388"/>
                </a:lnTo>
                <a:lnTo>
                  <a:pt x="1964" y="1448"/>
                </a:lnTo>
                <a:lnTo>
                  <a:pt x="1976" y="1364"/>
                </a:lnTo>
                <a:lnTo>
                  <a:pt x="2016" y="1400"/>
                </a:lnTo>
                <a:lnTo>
                  <a:pt x="2016" y="1324"/>
                </a:lnTo>
                <a:lnTo>
                  <a:pt x="2044" y="1352"/>
                </a:lnTo>
                <a:lnTo>
                  <a:pt x="2056" y="1268"/>
                </a:lnTo>
                <a:lnTo>
                  <a:pt x="2068" y="1300"/>
                </a:lnTo>
                <a:lnTo>
                  <a:pt x="2100" y="1204"/>
                </a:lnTo>
                <a:lnTo>
                  <a:pt x="2132" y="1228"/>
                </a:lnTo>
                <a:lnTo>
                  <a:pt x="2124" y="1136"/>
                </a:lnTo>
                <a:lnTo>
                  <a:pt x="2156" y="1148"/>
                </a:lnTo>
                <a:lnTo>
                  <a:pt x="2156" y="1036"/>
                </a:lnTo>
                <a:lnTo>
                  <a:pt x="2184" y="1072"/>
                </a:lnTo>
                <a:lnTo>
                  <a:pt x="2192" y="964"/>
                </a:lnTo>
                <a:lnTo>
                  <a:pt x="2224" y="976"/>
                </a:lnTo>
                <a:lnTo>
                  <a:pt x="2192" y="896"/>
                </a:lnTo>
                <a:lnTo>
                  <a:pt x="2240" y="900"/>
                </a:lnTo>
                <a:lnTo>
                  <a:pt x="2240" y="828"/>
                </a:lnTo>
                <a:lnTo>
                  <a:pt x="2268" y="864"/>
                </a:lnTo>
                <a:lnTo>
                  <a:pt x="2272" y="740"/>
                </a:lnTo>
                <a:lnTo>
                  <a:pt x="2300" y="784"/>
                </a:lnTo>
                <a:lnTo>
                  <a:pt x="2316" y="688"/>
                </a:lnTo>
                <a:lnTo>
                  <a:pt x="2340" y="740"/>
                </a:lnTo>
                <a:lnTo>
                  <a:pt x="2340" y="604"/>
                </a:lnTo>
                <a:lnTo>
                  <a:pt x="2372" y="668"/>
                </a:lnTo>
                <a:lnTo>
                  <a:pt x="2388" y="584"/>
                </a:lnTo>
                <a:lnTo>
                  <a:pt x="2428" y="648"/>
                </a:lnTo>
                <a:lnTo>
                  <a:pt x="2428" y="524"/>
                </a:lnTo>
                <a:lnTo>
                  <a:pt x="2460" y="584"/>
                </a:lnTo>
                <a:lnTo>
                  <a:pt x="2476" y="492"/>
                </a:lnTo>
                <a:lnTo>
                  <a:pt x="2484" y="588"/>
                </a:lnTo>
                <a:lnTo>
                  <a:pt x="2516" y="464"/>
                </a:lnTo>
                <a:lnTo>
                  <a:pt x="2532" y="576"/>
                </a:lnTo>
                <a:lnTo>
                  <a:pt x="2568" y="476"/>
                </a:lnTo>
                <a:lnTo>
                  <a:pt x="2596" y="564"/>
                </a:lnTo>
                <a:lnTo>
                  <a:pt x="2624" y="508"/>
                </a:lnTo>
                <a:lnTo>
                  <a:pt x="2628" y="612"/>
                </a:lnTo>
                <a:lnTo>
                  <a:pt x="2648" y="572"/>
                </a:lnTo>
                <a:lnTo>
                  <a:pt x="2648" y="688"/>
                </a:lnTo>
                <a:lnTo>
                  <a:pt x="2668" y="624"/>
                </a:lnTo>
                <a:lnTo>
                  <a:pt x="2676" y="752"/>
                </a:lnTo>
                <a:lnTo>
                  <a:pt x="2700" y="668"/>
                </a:lnTo>
                <a:lnTo>
                  <a:pt x="2716" y="756"/>
                </a:lnTo>
                <a:lnTo>
                  <a:pt x="2732" y="672"/>
                </a:lnTo>
                <a:lnTo>
                  <a:pt x="2760" y="736"/>
                </a:lnTo>
                <a:lnTo>
                  <a:pt x="2768" y="668"/>
                </a:lnTo>
                <a:lnTo>
                  <a:pt x="2804" y="728"/>
                </a:lnTo>
                <a:lnTo>
                  <a:pt x="2816" y="648"/>
                </a:lnTo>
                <a:lnTo>
                  <a:pt x="2852" y="688"/>
                </a:lnTo>
                <a:lnTo>
                  <a:pt x="2852" y="576"/>
                </a:lnTo>
                <a:lnTo>
                  <a:pt x="2892" y="620"/>
                </a:lnTo>
                <a:lnTo>
                  <a:pt x="2892" y="500"/>
                </a:lnTo>
                <a:lnTo>
                  <a:pt x="2916" y="536"/>
                </a:lnTo>
                <a:lnTo>
                  <a:pt x="2920" y="432"/>
                </a:lnTo>
                <a:lnTo>
                  <a:pt x="2940" y="476"/>
                </a:lnTo>
                <a:lnTo>
                  <a:pt x="2932" y="348"/>
                </a:lnTo>
                <a:lnTo>
                  <a:pt x="2964" y="356"/>
                </a:lnTo>
                <a:lnTo>
                  <a:pt x="2964" y="248"/>
                </a:lnTo>
                <a:lnTo>
                  <a:pt x="2988" y="272"/>
                </a:lnTo>
                <a:lnTo>
                  <a:pt x="3012" y="200"/>
                </a:lnTo>
                <a:lnTo>
                  <a:pt x="3044" y="232"/>
                </a:lnTo>
                <a:lnTo>
                  <a:pt x="3064" y="144"/>
                </a:lnTo>
                <a:lnTo>
                  <a:pt x="3084" y="192"/>
                </a:lnTo>
                <a:lnTo>
                  <a:pt x="3128" y="92"/>
                </a:lnTo>
                <a:lnTo>
                  <a:pt x="3160" y="172"/>
                </a:lnTo>
                <a:lnTo>
                  <a:pt x="3184" y="40"/>
                </a:lnTo>
                <a:lnTo>
                  <a:pt x="3212" y="128"/>
                </a:lnTo>
                <a:lnTo>
                  <a:pt x="3240" y="12"/>
                </a:lnTo>
                <a:lnTo>
                  <a:pt x="3272" y="88"/>
                </a:lnTo>
                <a:lnTo>
                  <a:pt x="3288" y="0"/>
                </a:lnTo>
                <a:lnTo>
                  <a:pt x="3312" y="96"/>
                </a:lnTo>
                <a:lnTo>
                  <a:pt x="3344" y="16"/>
                </a:lnTo>
                <a:lnTo>
                  <a:pt x="3364" y="96"/>
                </a:lnTo>
                <a:lnTo>
                  <a:pt x="3396" y="76"/>
                </a:lnTo>
                <a:lnTo>
                  <a:pt x="3416" y="144"/>
                </a:lnTo>
                <a:lnTo>
                  <a:pt x="3456" y="136"/>
                </a:lnTo>
                <a:lnTo>
                  <a:pt x="3468" y="236"/>
                </a:lnTo>
                <a:lnTo>
                  <a:pt x="3512" y="216"/>
                </a:lnTo>
                <a:lnTo>
                  <a:pt x="3532" y="316"/>
                </a:lnTo>
                <a:lnTo>
                  <a:pt x="3552" y="264"/>
                </a:lnTo>
                <a:lnTo>
                  <a:pt x="3580" y="340"/>
                </a:lnTo>
                <a:lnTo>
                  <a:pt x="3612" y="244"/>
                </a:lnTo>
                <a:lnTo>
                  <a:pt x="3636" y="332"/>
                </a:lnTo>
                <a:lnTo>
                  <a:pt x="3676" y="280"/>
                </a:lnTo>
                <a:lnTo>
                  <a:pt x="3704" y="340"/>
                </a:lnTo>
                <a:lnTo>
                  <a:pt x="3736" y="296"/>
                </a:lnTo>
                <a:lnTo>
                  <a:pt x="3764" y="356"/>
                </a:lnTo>
                <a:lnTo>
                  <a:pt x="3792" y="300"/>
                </a:lnTo>
                <a:lnTo>
                  <a:pt x="3844" y="352"/>
                </a:lnTo>
              </a:path>
            </a:pathLst>
          </a:custGeom>
          <a:noFill/>
          <a:ln w="57150" cmpd="sng">
            <a:solidFill>
              <a:srgbClr val="24BD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30"/>
          <p:cNvSpPr>
            <a:spLocks/>
          </p:cNvSpPr>
          <p:nvPr/>
        </p:nvSpPr>
        <p:spPr bwMode="auto">
          <a:xfrm>
            <a:off x="7067550" y="2362200"/>
            <a:ext cx="812800" cy="406400"/>
          </a:xfrm>
          <a:custGeom>
            <a:avLst/>
            <a:gdLst>
              <a:gd name="T0" fmla="*/ 2147483647 w 512"/>
              <a:gd name="T1" fmla="*/ 0 h 256"/>
              <a:gd name="T2" fmla="*/ 2147483647 w 512"/>
              <a:gd name="T3" fmla="*/ 2147483647 h 256"/>
              <a:gd name="T4" fmla="*/ 2147483647 w 512"/>
              <a:gd name="T5" fmla="*/ 2147483647 h 256"/>
              <a:gd name="T6" fmla="*/ 2147483647 w 512"/>
              <a:gd name="T7" fmla="*/ 2147483647 h 256"/>
              <a:gd name="T8" fmla="*/ 2147483647 w 512"/>
              <a:gd name="T9" fmla="*/ 2147483647 h 256"/>
              <a:gd name="T10" fmla="*/ 2147483647 w 512"/>
              <a:gd name="T11" fmla="*/ 2147483647 h 256"/>
              <a:gd name="T12" fmla="*/ 0 w 512"/>
              <a:gd name="T13" fmla="*/ 2147483647 h 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12" h="256">
                <a:moveTo>
                  <a:pt x="496" y="0"/>
                </a:moveTo>
                <a:cubicBezTo>
                  <a:pt x="504" y="55"/>
                  <a:pt x="512" y="111"/>
                  <a:pt x="488" y="144"/>
                </a:cubicBezTo>
                <a:cubicBezTo>
                  <a:pt x="464" y="177"/>
                  <a:pt x="395" y="191"/>
                  <a:pt x="352" y="196"/>
                </a:cubicBezTo>
                <a:cubicBezTo>
                  <a:pt x="309" y="201"/>
                  <a:pt x="269" y="178"/>
                  <a:pt x="228" y="172"/>
                </a:cubicBezTo>
                <a:cubicBezTo>
                  <a:pt x="187" y="166"/>
                  <a:pt x="138" y="153"/>
                  <a:pt x="104" y="160"/>
                </a:cubicBezTo>
                <a:cubicBezTo>
                  <a:pt x="70" y="167"/>
                  <a:pt x="41" y="200"/>
                  <a:pt x="24" y="216"/>
                </a:cubicBezTo>
                <a:cubicBezTo>
                  <a:pt x="7" y="232"/>
                  <a:pt x="3" y="244"/>
                  <a:pt x="0" y="256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" name="Group 35"/>
          <p:cNvGrpSpPr>
            <a:grpSpLocks/>
          </p:cNvGrpSpPr>
          <p:nvPr/>
        </p:nvGrpSpPr>
        <p:grpSpPr bwMode="auto">
          <a:xfrm>
            <a:off x="1727200" y="2633663"/>
            <a:ext cx="4387850" cy="1919287"/>
            <a:chOff x="1088" y="1659"/>
            <a:chExt cx="2764" cy="1209"/>
          </a:xfrm>
        </p:grpSpPr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1203" y="1659"/>
              <a:ext cx="1087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008" tIns="50004" rIns="100008" bIns="50004">
              <a:spAutoFit/>
            </a:bodyPr>
            <a:lstStyle>
              <a:lvl1pPr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l">
                <a:lnSpc>
                  <a:spcPct val="85000"/>
                </a:lnSpc>
              </a:pPr>
              <a:r>
                <a:rPr lang="en-US" sz="1600" b="1"/>
                <a:t>Seasonal peaks</a:t>
              </a:r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>
              <a:off x="2280" y="1692"/>
              <a:ext cx="15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>
              <a:off x="2184" y="1840"/>
              <a:ext cx="0" cy="5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3"/>
            <p:cNvSpPr>
              <a:spLocks/>
            </p:cNvSpPr>
            <p:nvPr/>
          </p:nvSpPr>
          <p:spPr bwMode="auto">
            <a:xfrm>
              <a:off x="2284" y="1756"/>
              <a:ext cx="944" cy="324"/>
            </a:xfrm>
            <a:custGeom>
              <a:avLst/>
              <a:gdLst>
                <a:gd name="T0" fmla="*/ 0 w 944"/>
                <a:gd name="T1" fmla="*/ 0 h 324"/>
                <a:gd name="T2" fmla="*/ 944 w 944"/>
                <a:gd name="T3" fmla="*/ 0 h 324"/>
                <a:gd name="T4" fmla="*/ 944 w 944"/>
                <a:gd name="T5" fmla="*/ 324 h 3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4" h="324">
                  <a:moveTo>
                    <a:pt x="0" y="0"/>
                  </a:moveTo>
                  <a:lnTo>
                    <a:pt x="944" y="0"/>
                  </a:lnTo>
                  <a:lnTo>
                    <a:pt x="944" y="324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>
              <a:off x="1088" y="1756"/>
              <a:ext cx="108" cy="1112"/>
            </a:xfrm>
            <a:custGeom>
              <a:avLst/>
              <a:gdLst>
                <a:gd name="T0" fmla="*/ 108 w 108"/>
                <a:gd name="T1" fmla="*/ 0 h 1112"/>
                <a:gd name="T2" fmla="*/ 0 w 108"/>
                <a:gd name="T3" fmla="*/ 0 h 1112"/>
                <a:gd name="T4" fmla="*/ 0 w 108"/>
                <a:gd name="T5" fmla="*/ 1112 h 11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" h="1112">
                  <a:moveTo>
                    <a:pt x="108" y="0"/>
                  </a:moveTo>
                  <a:lnTo>
                    <a:pt x="0" y="0"/>
                  </a:lnTo>
                  <a:lnTo>
                    <a:pt x="0" y="1112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83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Forecasting: Time-Series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Techniques:</a:t>
            </a:r>
            <a:endParaRPr lang="en-US" b="1" dirty="0"/>
          </a:p>
          <a:p>
            <a:pPr lvl="1"/>
            <a:r>
              <a:rPr lang="en-US" dirty="0"/>
              <a:t>Moving Average</a:t>
            </a:r>
          </a:p>
          <a:p>
            <a:pPr lvl="1"/>
            <a:r>
              <a:rPr lang="en-US" dirty="0"/>
              <a:t>Weighted Moving Average</a:t>
            </a:r>
          </a:p>
          <a:p>
            <a:pPr lvl="1"/>
            <a:r>
              <a:rPr lang="en-US" dirty="0"/>
              <a:t>Exponential Smoothing</a:t>
            </a:r>
          </a:p>
          <a:p>
            <a:pPr lvl="1"/>
            <a:r>
              <a:rPr lang="en-US" dirty="0"/>
              <a:t>Exponential Smoothing with Trend</a:t>
            </a:r>
          </a:p>
          <a:p>
            <a:pPr lvl="1"/>
            <a:r>
              <a:rPr lang="en-US" dirty="0"/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18160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Time-Series: Moving Average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Moving Average (MA) is a series of </a:t>
                </a:r>
                <a:r>
                  <a:rPr lang="en-US" dirty="0">
                    <a:solidFill>
                      <a:srgbClr val="FF0000"/>
                    </a:solidFill>
                  </a:rPr>
                  <a:t>arithmetic means</a:t>
                </a:r>
              </a:p>
              <a:p>
                <a:r>
                  <a:rPr lang="en-US" b="1" dirty="0"/>
                  <a:t>Calculation</a:t>
                </a:r>
                <a:r>
                  <a:rPr lang="en-US" dirty="0"/>
                  <a:t>: the </a:t>
                </a:r>
                <a:r>
                  <a:rPr lang="en-US" dirty="0">
                    <a:solidFill>
                      <a:srgbClr val="FF0000"/>
                    </a:solidFill>
                  </a:rPr>
                  <a:t>average</a:t>
                </a:r>
                <a:r>
                  <a:rPr lang="en-US" dirty="0"/>
                  <a:t> value over a set time period (e.g. last four weeks)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vi-VN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vi-VN" b="0" dirty="0"/>
              </a:p>
              <a:p>
                <a:pPr marL="400050" lvl="1" indent="0">
                  <a:buNone/>
                </a:pPr>
                <a:r>
                  <a:rPr lang="vi-VN" dirty="0">
                    <a:latin typeface="Calibri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vi-VN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vi-VN" b="0" dirty="0">
                    <a:latin typeface="Calibri" pitchFamily="34" charset="0"/>
                  </a:rPr>
                  <a:t> is the </a:t>
                </a:r>
                <a:r>
                  <a:rPr lang="vi-VN" b="0" dirty="0">
                    <a:solidFill>
                      <a:srgbClr val="FF0000"/>
                    </a:solidFill>
                    <a:latin typeface="Calibri" pitchFamily="34" charset="0"/>
                  </a:rPr>
                  <a:t>forecast</a:t>
                </a:r>
                <a:r>
                  <a:rPr lang="vi-VN" b="0" dirty="0">
                    <a:latin typeface="Calibri" pitchFamily="34" charset="0"/>
                  </a:rPr>
                  <a:t> value at time t</a:t>
                </a:r>
              </a:p>
              <a:p>
                <a:pPr marL="0" indent="0">
                  <a:buNone/>
                </a:pPr>
                <a:r>
                  <a:rPr lang="vi-VN" b="0" dirty="0">
                    <a:latin typeface="Calibri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8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vi-VN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vi-VN" sz="1800" b="0" dirty="0">
                    <a:latin typeface="Calibri" pitchFamily="34" charset="0"/>
                  </a:rPr>
                  <a:t> is the </a:t>
                </a:r>
                <a:r>
                  <a:rPr lang="vi-VN" sz="1800" b="0" dirty="0">
                    <a:solidFill>
                      <a:srgbClr val="FF0000"/>
                    </a:solidFill>
                    <a:latin typeface="Calibri" pitchFamily="34" charset="0"/>
                  </a:rPr>
                  <a:t>actual</a:t>
                </a:r>
                <a:r>
                  <a:rPr lang="vi-VN" sz="1800" b="0" dirty="0">
                    <a:latin typeface="Calibri" pitchFamily="34" charset="0"/>
                  </a:rPr>
                  <a:t> value at time t</a:t>
                </a:r>
                <a:endParaRPr lang="en-US" sz="1800" b="0" dirty="0">
                  <a:latin typeface="Calibri" pitchFamily="34" charset="0"/>
                </a:endParaRPr>
              </a:p>
              <a:p>
                <a:r>
                  <a:rPr lang="en-US" b="1" dirty="0"/>
                  <a:t>Limitations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Do not forecast </a:t>
                </a:r>
                <a:r>
                  <a:rPr lang="en-US" dirty="0">
                    <a:solidFill>
                      <a:srgbClr val="FF0000"/>
                    </a:solidFill>
                  </a:rPr>
                  <a:t>trends</a:t>
                </a:r>
                <a:r>
                  <a:rPr lang="en-US" dirty="0"/>
                  <a:t> well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 rotWithShape="1">
                <a:blip r:embed="rId2"/>
                <a:stretch>
                  <a:fillRect l="-593" t="-674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5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Time-Series: Moving Average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77" y="2895600"/>
            <a:ext cx="5159023" cy="2515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43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Week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2819" indent="-362819">
              <a:lnSpc>
                <a:spcPct val="90000"/>
              </a:lnSpc>
            </a:pPr>
            <a:r>
              <a:rPr lang="en-US" altLang="en-US" dirty="0"/>
              <a:t>Cluster: A collection/group of data objects/points</a:t>
            </a:r>
          </a:p>
          <a:p>
            <a:pPr marL="666248" lvl="1" indent="-310987">
              <a:lnSpc>
                <a:spcPct val="90000"/>
              </a:lnSpc>
            </a:pPr>
            <a:r>
              <a:rPr lang="en-US" altLang="en-US" dirty="0"/>
              <a:t>similar (or related) to one another within the same group</a:t>
            </a:r>
          </a:p>
          <a:p>
            <a:pPr marL="666248" lvl="1" indent="-310987">
              <a:lnSpc>
                <a:spcPct val="90000"/>
              </a:lnSpc>
            </a:pPr>
            <a:r>
              <a:rPr lang="en-US" altLang="en-US" dirty="0"/>
              <a:t>dissimilar (or unrelated) to the objects in other groups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05200"/>
            <a:ext cx="2112651" cy="221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Time-Series: Moving Average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of Moving Average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60425" y="1941512"/>
            <a:ext cx="6656388" cy="4002088"/>
            <a:chOff x="638" y="1426"/>
            <a:chExt cx="4193" cy="2521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070" y="3453"/>
              <a:ext cx="3761" cy="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25000"/>
                </a:lnSpc>
                <a:tabLst>
                  <a:tab pos="381000" algn="ctr"/>
                  <a:tab pos="863600" algn="ctr"/>
                  <a:tab pos="1333500" algn="ctr"/>
                  <a:tab pos="1816100" algn="ctr"/>
                  <a:tab pos="2286000" algn="ctr"/>
                  <a:tab pos="2768600" algn="ctr"/>
                  <a:tab pos="3238500" algn="ctr"/>
                  <a:tab pos="3721100" algn="ctr"/>
                  <a:tab pos="4191000" algn="ctr"/>
                  <a:tab pos="4673600" algn="ctr"/>
                  <a:tab pos="5143500" algn="ctr"/>
                  <a:tab pos="5613400" algn="ctr"/>
                </a:tabLst>
              </a:pPr>
              <a:r>
                <a:rPr lang="en-US" sz="1800" b="1" dirty="0"/>
                <a:t>	|	|	|	|	|	|	|	|	|	|	|	|</a:t>
              </a:r>
            </a:p>
            <a:p>
              <a:pPr algn="l">
                <a:lnSpc>
                  <a:spcPct val="125000"/>
                </a:lnSpc>
                <a:tabLst>
                  <a:tab pos="381000" algn="ctr"/>
                  <a:tab pos="863600" algn="ctr"/>
                  <a:tab pos="1333500" algn="ctr"/>
                  <a:tab pos="1816100" algn="ctr"/>
                  <a:tab pos="2286000" algn="ctr"/>
                  <a:tab pos="2768600" algn="ctr"/>
                  <a:tab pos="3238500" algn="ctr"/>
                  <a:tab pos="3721100" algn="ctr"/>
                  <a:tab pos="4191000" algn="ctr"/>
                  <a:tab pos="4673600" algn="ctr"/>
                  <a:tab pos="5143500" algn="ctr"/>
                  <a:tab pos="5613400" algn="ctr"/>
                </a:tabLst>
              </a:pPr>
              <a:r>
                <a:rPr lang="en-US" sz="1800" b="1" dirty="0"/>
                <a:t>	1	2	3	4	5	6	7	8	9	10	11	12</a:t>
              </a: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192" y="1456"/>
              <a:ext cx="3592" cy="2224"/>
            </a:xfrm>
            <a:custGeom>
              <a:avLst/>
              <a:gdLst>
                <a:gd name="T0" fmla="*/ 0 w 3592"/>
                <a:gd name="T1" fmla="*/ 0 h 2224"/>
                <a:gd name="T2" fmla="*/ 0 w 3592"/>
                <a:gd name="T3" fmla="*/ 2224 h 2224"/>
                <a:gd name="T4" fmla="*/ 3592 w 3592"/>
                <a:gd name="T5" fmla="*/ 2224 h 22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92" h="2224">
                  <a:moveTo>
                    <a:pt x="0" y="0"/>
                  </a:moveTo>
                  <a:lnTo>
                    <a:pt x="0" y="2224"/>
                  </a:lnTo>
                  <a:lnTo>
                    <a:pt x="3592" y="2224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 rot="-5400000">
              <a:off x="312" y="2388"/>
              <a:ext cx="8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/>
                <a:t>Shed Sales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86" y="1426"/>
              <a:ext cx="436" cy="2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800" b="1"/>
                <a:t>30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28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26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24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22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20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18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16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14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12  –</a:t>
              </a:r>
            </a:p>
            <a:p>
              <a:pPr algn="r">
                <a:lnSpc>
                  <a:spcPct val="110000"/>
                </a:lnSpc>
              </a:pPr>
              <a:r>
                <a:rPr lang="en-US" sz="1800" b="1"/>
                <a:t>10  –</a:t>
              </a:r>
            </a:p>
          </p:txBody>
        </p:sp>
      </p:grpSp>
      <p:sp>
        <p:nvSpPr>
          <p:cNvPr id="9" name="Freeform 8"/>
          <p:cNvSpPr>
            <a:spLocks/>
          </p:cNvSpPr>
          <p:nvPr/>
        </p:nvSpPr>
        <p:spPr bwMode="auto">
          <a:xfrm>
            <a:off x="2019300" y="2173287"/>
            <a:ext cx="5232400" cy="3009900"/>
          </a:xfrm>
          <a:custGeom>
            <a:avLst/>
            <a:gdLst>
              <a:gd name="T0" fmla="*/ 0 w 3296"/>
              <a:gd name="T1" fmla="*/ 2147483647 h 1896"/>
              <a:gd name="T2" fmla="*/ 2147483647 w 3296"/>
              <a:gd name="T3" fmla="*/ 2147483647 h 1896"/>
              <a:gd name="T4" fmla="*/ 2147483647 w 3296"/>
              <a:gd name="T5" fmla="*/ 2147483647 h 1896"/>
              <a:gd name="T6" fmla="*/ 2147483647 w 3296"/>
              <a:gd name="T7" fmla="*/ 2147483647 h 1896"/>
              <a:gd name="T8" fmla="*/ 2147483647 w 3296"/>
              <a:gd name="T9" fmla="*/ 2147483647 h 1896"/>
              <a:gd name="T10" fmla="*/ 2147483647 w 3296"/>
              <a:gd name="T11" fmla="*/ 2147483647 h 1896"/>
              <a:gd name="T12" fmla="*/ 2147483647 w 3296"/>
              <a:gd name="T13" fmla="*/ 2147483647 h 1896"/>
              <a:gd name="T14" fmla="*/ 2147483647 w 3296"/>
              <a:gd name="T15" fmla="*/ 0 h 1896"/>
              <a:gd name="T16" fmla="*/ 2147483647 w 3296"/>
              <a:gd name="T17" fmla="*/ 2147483647 h 1896"/>
              <a:gd name="T18" fmla="*/ 2147483647 w 3296"/>
              <a:gd name="T19" fmla="*/ 2147483647 h 1896"/>
              <a:gd name="T20" fmla="*/ 2147483647 w 3296"/>
              <a:gd name="T21" fmla="*/ 2147483647 h 1896"/>
              <a:gd name="T22" fmla="*/ 2147483647 w 3296"/>
              <a:gd name="T23" fmla="*/ 2147483647 h 189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296" h="1896">
                <a:moveTo>
                  <a:pt x="0" y="1896"/>
                </a:moveTo>
                <a:lnTo>
                  <a:pt x="296" y="1704"/>
                </a:lnTo>
                <a:lnTo>
                  <a:pt x="600" y="1616"/>
                </a:lnTo>
                <a:lnTo>
                  <a:pt x="896" y="1328"/>
                </a:lnTo>
                <a:lnTo>
                  <a:pt x="1200" y="1048"/>
                </a:lnTo>
                <a:lnTo>
                  <a:pt x="1496" y="672"/>
                </a:lnTo>
                <a:lnTo>
                  <a:pt x="1808" y="368"/>
                </a:lnTo>
                <a:lnTo>
                  <a:pt x="2096" y="0"/>
                </a:lnTo>
                <a:lnTo>
                  <a:pt x="2400" y="192"/>
                </a:lnTo>
                <a:lnTo>
                  <a:pt x="2696" y="1136"/>
                </a:lnTo>
                <a:lnTo>
                  <a:pt x="3000" y="1328"/>
                </a:lnTo>
                <a:lnTo>
                  <a:pt x="3296" y="1520"/>
                </a:lnTo>
              </a:path>
            </a:pathLst>
          </a:custGeom>
          <a:noFill/>
          <a:ln w="101600" cmpd="sng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3441700" y="2465387"/>
            <a:ext cx="3810000" cy="2501900"/>
          </a:xfrm>
          <a:custGeom>
            <a:avLst/>
            <a:gdLst>
              <a:gd name="T0" fmla="*/ 0 w 2400"/>
              <a:gd name="T1" fmla="*/ 2147483647 h 1576"/>
              <a:gd name="T2" fmla="*/ 2147483647 w 2400"/>
              <a:gd name="T3" fmla="*/ 2147483647 h 1576"/>
              <a:gd name="T4" fmla="*/ 2147483647 w 2400"/>
              <a:gd name="T5" fmla="*/ 2147483647 h 1576"/>
              <a:gd name="T6" fmla="*/ 2147483647 w 2400"/>
              <a:gd name="T7" fmla="*/ 2147483647 h 1576"/>
              <a:gd name="T8" fmla="*/ 2147483647 w 2400"/>
              <a:gd name="T9" fmla="*/ 2147483647 h 1576"/>
              <a:gd name="T10" fmla="*/ 2147483647 w 2400"/>
              <a:gd name="T11" fmla="*/ 2147483647 h 1576"/>
              <a:gd name="T12" fmla="*/ 2147483647 w 2400"/>
              <a:gd name="T13" fmla="*/ 0 h 1576"/>
              <a:gd name="T14" fmla="*/ 2147483647 w 2400"/>
              <a:gd name="T15" fmla="*/ 2147483647 h 1576"/>
              <a:gd name="T16" fmla="*/ 2147483647 w 2400"/>
              <a:gd name="T17" fmla="*/ 2147483647 h 15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400" h="1576">
                <a:moveTo>
                  <a:pt x="0" y="1576"/>
                </a:moveTo>
                <a:lnTo>
                  <a:pt x="304" y="1376"/>
                </a:lnTo>
                <a:lnTo>
                  <a:pt x="600" y="1144"/>
                </a:lnTo>
                <a:lnTo>
                  <a:pt x="904" y="824"/>
                </a:lnTo>
                <a:lnTo>
                  <a:pt x="1200" y="504"/>
                </a:lnTo>
                <a:lnTo>
                  <a:pt x="1504" y="144"/>
                </a:lnTo>
                <a:lnTo>
                  <a:pt x="1800" y="0"/>
                </a:lnTo>
                <a:lnTo>
                  <a:pt x="2104" y="248"/>
                </a:lnTo>
                <a:lnTo>
                  <a:pt x="2400" y="688"/>
                </a:lnTo>
              </a:path>
            </a:pathLst>
          </a:custGeom>
          <a:noFill/>
          <a:ln w="101600">
            <a:solidFill>
              <a:srgbClr val="24BD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803525" y="2454275"/>
            <a:ext cx="1450975" cy="1154112"/>
            <a:chOff x="1862" y="1745"/>
            <a:chExt cx="914" cy="727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862" y="1745"/>
              <a:ext cx="914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/>
                <a:t>Actual Sales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2336" y="2160"/>
              <a:ext cx="264" cy="31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423025" y="1600200"/>
            <a:ext cx="1758950" cy="1458912"/>
            <a:chOff x="4142" y="1137"/>
            <a:chExt cx="1108" cy="919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142" y="1137"/>
              <a:ext cx="1108" cy="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/>
                <a:t>Moving Average Forecast</a:t>
              </a: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H="1">
              <a:off x="4520" y="1768"/>
              <a:ext cx="168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95400" y="6336268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MV is </a:t>
            </a:r>
            <a:r>
              <a:rPr lang="en-US" dirty="0">
                <a:solidFill>
                  <a:srgbClr val="FF0000"/>
                </a:solidFill>
              </a:rPr>
              <a:t>lagged</a:t>
            </a:r>
            <a:r>
              <a:rPr lang="en-US" dirty="0"/>
              <a:t> behind actual data</a:t>
            </a:r>
          </a:p>
        </p:txBody>
      </p:sp>
    </p:spTree>
    <p:extLst>
      <p:ext uri="{BB962C8B-B14F-4D97-AF65-F5344CB8AC3E}">
        <p14:creationId xmlns:p14="http://schemas.microsoft.com/office/powerpoint/2010/main" val="149776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Weighted Moving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Limitation of Moving Average:</a:t>
                </a:r>
              </a:p>
              <a:p>
                <a:pPr lvl="1"/>
                <a:r>
                  <a:rPr lang="en-US" dirty="0"/>
                  <a:t>Weighs all periods </a:t>
                </a:r>
                <a:r>
                  <a:rPr lang="en-US" dirty="0">
                    <a:solidFill>
                      <a:srgbClr val="FF0000"/>
                    </a:solidFill>
                  </a:rPr>
                  <a:t>equally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less responsive </a:t>
                </a:r>
                <a:r>
                  <a:rPr lang="en-US" dirty="0">
                    <a:sym typeface="Wingdings" pitchFamily="2" charset="2"/>
                  </a:rPr>
                  <a:t>to trends</a:t>
                </a:r>
                <a:endParaRPr lang="en-US" dirty="0"/>
              </a:p>
              <a:p>
                <a:r>
                  <a:rPr lang="en-US" b="1" dirty="0"/>
                  <a:t>Weighted Moving Average: </a:t>
                </a:r>
                <a:r>
                  <a:rPr lang="en-US" dirty="0"/>
                  <a:t>used when some trend might be present</a:t>
                </a:r>
              </a:p>
              <a:p>
                <a:pPr lvl="1"/>
                <a:r>
                  <a:rPr lang="en-US" dirty="0"/>
                  <a:t>e.g. </a:t>
                </a:r>
                <a:r>
                  <a:rPr lang="en-US" dirty="0">
                    <a:solidFill>
                      <a:srgbClr val="FF0000"/>
                    </a:solidFill>
                  </a:rPr>
                  <a:t>older</a:t>
                </a:r>
                <a:r>
                  <a:rPr lang="en-US" dirty="0"/>
                  <a:t> data usually </a:t>
                </a:r>
                <a:r>
                  <a:rPr lang="en-US" dirty="0">
                    <a:solidFill>
                      <a:srgbClr val="FF0000"/>
                    </a:solidFill>
                  </a:rPr>
                  <a:t>less</a:t>
                </a:r>
                <a:r>
                  <a:rPr lang="en-US" dirty="0"/>
                  <a:t> important</a:t>
                </a:r>
              </a:p>
              <a:p>
                <a:r>
                  <a:rPr lang="en-US" b="1" dirty="0"/>
                  <a:t>Calculation: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All weights must </a:t>
                </a:r>
                <a:r>
                  <a:rPr lang="en-US" dirty="0">
                    <a:solidFill>
                      <a:srgbClr val="FF0000"/>
                    </a:solidFill>
                  </a:rPr>
                  <a:t>add to 1</a:t>
                </a:r>
                <a:r>
                  <a:rPr lang="en-US" dirty="0"/>
                  <a:t>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=0.3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=0.2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indicates more weight on recent data</a:t>
                </a:r>
              </a:p>
              <a:p>
                <a:r>
                  <a:rPr lang="en-US" b="1" dirty="0"/>
                  <a:t>Why WMA?</a:t>
                </a:r>
              </a:p>
              <a:p>
                <a:pPr lvl="1"/>
                <a:r>
                  <a:rPr lang="en-US" dirty="0"/>
                  <a:t>Give more </a:t>
                </a:r>
                <a:r>
                  <a:rPr lang="en-US" dirty="0">
                    <a:solidFill>
                      <a:srgbClr val="FF0000"/>
                    </a:solidFill>
                  </a:rPr>
                  <a:t>importance</a:t>
                </a:r>
                <a:r>
                  <a:rPr lang="en-US" dirty="0"/>
                  <a:t> to what happened </a:t>
                </a:r>
                <a:r>
                  <a:rPr lang="en-US" dirty="0">
                    <a:solidFill>
                      <a:srgbClr val="FF0000"/>
                    </a:solidFill>
                  </a:rPr>
                  <a:t>recently</a:t>
                </a:r>
                <a:r>
                  <a:rPr lang="en-US" dirty="0"/>
                  <a:t>, without losing the impact of the past</a:t>
                </a:r>
              </a:p>
              <a:p>
                <a:pPr lvl="1"/>
                <a:r>
                  <a:rPr lang="en-US" dirty="0"/>
                  <a:t>Ability to </a:t>
                </a:r>
                <a:r>
                  <a:rPr lang="en-US" dirty="0">
                    <a:solidFill>
                      <a:srgbClr val="FF0000"/>
                    </a:solidFill>
                  </a:rPr>
                  <a:t>vary</a:t>
                </a:r>
                <a:r>
                  <a:rPr lang="en-US" dirty="0"/>
                  <a:t>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 rotWithShape="1">
                <a:blip r:embed="rId2"/>
                <a:stretch>
                  <a:fillRect l="-593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4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Weighted Moving Average: Example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143000" y="4343400"/>
            <a:ext cx="2057400" cy="381000"/>
            <a:chOff x="720" y="2304"/>
            <a:chExt cx="1296" cy="240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720" y="24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960" y="2304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200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680" y="24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920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81000" y="1981200"/>
            <a:ext cx="4724400" cy="3733800"/>
            <a:chOff x="240" y="816"/>
            <a:chExt cx="2976" cy="2352"/>
          </a:xfrm>
        </p:grpSpPr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240" y="816"/>
              <a:ext cx="20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dirty="0"/>
                <a:t>Demand for Mercedes E-class</a:t>
              </a:r>
            </a:p>
          </p:txBody>
        </p: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528" y="1104"/>
              <a:ext cx="2688" cy="2064"/>
              <a:chOff x="528" y="1104"/>
              <a:chExt cx="2688" cy="2064"/>
            </a:xfrm>
          </p:grpSpPr>
          <p:sp>
            <p:nvSpPr>
              <p:cNvPr id="14" name="Line 14"/>
              <p:cNvSpPr>
                <a:spLocks noChangeShapeType="1"/>
              </p:cNvSpPr>
              <p:nvPr/>
            </p:nvSpPr>
            <p:spPr bwMode="auto">
              <a:xfrm flipV="1">
                <a:off x="528" y="1104"/>
                <a:ext cx="0" cy="182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528" y="2928"/>
                <a:ext cx="2208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 Box 16"/>
              <p:cNvSpPr txBox="1">
                <a:spLocks noChangeArrowheads="1"/>
              </p:cNvSpPr>
              <p:nvPr/>
            </p:nvSpPr>
            <p:spPr bwMode="auto">
              <a:xfrm>
                <a:off x="2592" y="2841"/>
                <a:ext cx="6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/>
                  <a:t>Time</a:t>
                </a:r>
              </a:p>
            </p:txBody>
          </p:sp>
          <p:sp>
            <p:nvSpPr>
              <p:cNvPr id="17" name="Line 17"/>
              <p:cNvSpPr>
                <a:spLocks noChangeShapeType="1"/>
              </p:cNvSpPr>
              <p:nvPr/>
            </p:nvSpPr>
            <p:spPr bwMode="auto">
              <a:xfrm>
                <a:off x="76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100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124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148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172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196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 Box 23"/>
              <p:cNvSpPr txBox="1">
                <a:spLocks noChangeArrowheads="1"/>
              </p:cNvSpPr>
              <p:nvPr/>
            </p:nvSpPr>
            <p:spPr bwMode="auto">
              <a:xfrm>
                <a:off x="624" y="2976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/>
                  <a:t>Jan </a:t>
                </a:r>
              </a:p>
            </p:txBody>
          </p:sp>
          <p:sp>
            <p:nvSpPr>
              <p:cNvPr id="24" name="Text Box 24"/>
              <p:cNvSpPr txBox="1">
                <a:spLocks noChangeArrowheads="1"/>
              </p:cNvSpPr>
              <p:nvPr/>
            </p:nvSpPr>
            <p:spPr bwMode="auto">
              <a:xfrm>
                <a:off x="864" y="2976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/>
                  <a:t>Feb </a:t>
                </a:r>
              </a:p>
            </p:txBody>
          </p:sp>
          <p:sp>
            <p:nvSpPr>
              <p:cNvPr id="25" name="Text Box 25"/>
              <p:cNvSpPr txBox="1">
                <a:spLocks noChangeArrowheads="1"/>
              </p:cNvSpPr>
              <p:nvPr/>
            </p:nvSpPr>
            <p:spPr bwMode="auto">
              <a:xfrm>
                <a:off x="110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/>
                  <a:t>Mar</a:t>
                </a:r>
              </a:p>
            </p:txBody>
          </p:sp>
          <p:sp>
            <p:nvSpPr>
              <p:cNvPr id="26" name="Text Box 26"/>
              <p:cNvSpPr txBox="1">
                <a:spLocks noChangeArrowheads="1"/>
              </p:cNvSpPr>
              <p:nvPr/>
            </p:nvSpPr>
            <p:spPr bwMode="auto">
              <a:xfrm>
                <a:off x="134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/>
                  <a:t>Apr</a:t>
                </a:r>
              </a:p>
            </p:txBody>
          </p:sp>
          <p:sp>
            <p:nvSpPr>
              <p:cNvPr id="27" name="Text Box 27"/>
              <p:cNvSpPr txBox="1">
                <a:spLocks noChangeArrowheads="1"/>
              </p:cNvSpPr>
              <p:nvPr/>
            </p:nvSpPr>
            <p:spPr bwMode="auto">
              <a:xfrm>
                <a:off x="158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/>
                  <a:t>May</a:t>
                </a:r>
              </a:p>
            </p:txBody>
          </p:sp>
          <p:sp>
            <p:nvSpPr>
              <p:cNvPr id="28" name="Text Box 28"/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/>
                  <a:t>Jun</a:t>
                </a:r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220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30"/>
              <p:cNvSpPr>
                <a:spLocks noChangeShapeType="1"/>
              </p:cNvSpPr>
              <p:nvPr/>
            </p:nvSpPr>
            <p:spPr bwMode="auto">
              <a:xfrm>
                <a:off x="244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 Box 31"/>
              <p:cNvSpPr txBox="1">
                <a:spLocks noChangeArrowheads="1"/>
              </p:cNvSpPr>
              <p:nvPr/>
            </p:nvSpPr>
            <p:spPr bwMode="auto">
              <a:xfrm>
                <a:off x="206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/>
                  <a:t>Jul</a:t>
                </a:r>
              </a:p>
            </p:txBody>
          </p:sp>
          <p:sp>
            <p:nvSpPr>
              <p:cNvPr id="32" name="Text Box 32"/>
              <p:cNvSpPr txBox="1">
                <a:spLocks noChangeArrowheads="1"/>
              </p:cNvSpPr>
              <p:nvPr/>
            </p:nvSpPr>
            <p:spPr bwMode="auto">
              <a:xfrm>
                <a:off x="230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/>
                  <a:t>Aug</a:t>
                </a:r>
              </a:p>
            </p:txBody>
          </p:sp>
        </p:grpSp>
      </p:grpSp>
      <p:sp>
        <p:nvSpPr>
          <p:cNvPr id="33" name="Oval 34"/>
          <p:cNvSpPr>
            <a:spLocks noChangeArrowheads="1"/>
          </p:cNvSpPr>
          <p:nvPr/>
        </p:nvSpPr>
        <p:spPr bwMode="auto">
          <a:xfrm>
            <a:off x="3429000" y="4572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40"/>
          <p:cNvGrpSpPr>
            <a:grpSpLocks/>
          </p:cNvGrpSpPr>
          <p:nvPr/>
        </p:nvGrpSpPr>
        <p:grpSpPr bwMode="auto">
          <a:xfrm>
            <a:off x="4191000" y="2057400"/>
            <a:ext cx="4495800" cy="1069975"/>
            <a:chOff x="720" y="3262"/>
            <a:chExt cx="2832" cy="674"/>
          </a:xfrm>
        </p:grpSpPr>
        <p:sp>
          <p:nvSpPr>
            <p:cNvPr id="35" name="Oval 41"/>
            <p:cNvSpPr>
              <a:spLocks noChangeArrowheads="1"/>
            </p:cNvSpPr>
            <p:nvPr/>
          </p:nvSpPr>
          <p:spPr bwMode="auto">
            <a:xfrm>
              <a:off x="720" y="336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42"/>
            <p:cNvSpPr>
              <a:spLocks noChangeArrowheads="1"/>
            </p:cNvSpPr>
            <p:nvPr/>
          </p:nvSpPr>
          <p:spPr bwMode="auto">
            <a:xfrm>
              <a:off x="720" y="3552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43"/>
            <p:cNvSpPr>
              <a:spLocks noChangeArrowheads="1"/>
            </p:cNvSpPr>
            <p:nvPr/>
          </p:nvSpPr>
          <p:spPr bwMode="auto">
            <a:xfrm>
              <a:off x="720" y="37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44"/>
            <p:cNvSpPr txBox="1">
              <a:spLocks noChangeArrowheads="1"/>
            </p:cNvSpPr>
            <p:nvPr/>
          </p:nvSpPr>
          <p:spPr bwMode="auto">
            <a:xfrm>
              <a:off x="912" y="3262"/>
              <a:ext cx="2640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dirty="0"/>
                <a:t>Actual demand (past sales)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sz="1600" dirty="0"/>
                <a:t>Prediction when using 6-month MA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sz="1600" dirty="0"/>
                <a:t>Prediction when using 6-months WMA</a:t>
              </a:r>
            </a:p>
          </p:txBody>
        </p:sp>
      </p:grpSp>
      <p:grpSp>
        <p:nvGrpSpPr>
          <p:cNvPr id="39" name="Group 47"/>
          <p:cNvGrpSpPr>
            <a:grpSpLocks/>
          </p:cNvGrpSpPr>
          <p:nvPr/>
        </p:nvGrpSpPr>
        <p:grpSpPr bwMode="auto">
          <a:xfrm>
            <a:off x="3429000" y="3733801"/>
            <a:ext cx="4724400" cy="1784351"/>
            <a:chOff x="2160" y="2736"/>
            <a:chExt cx="2976" cy="1124"/>
          </a:xfrm>
        </p:grpSpPr>
        <p:sp>
          <p:nvSpPr>
            <p:cNvPr id="40" name="Oval 37"/>
            <p:cNvSpPr>
              <a:spLocks noChangeArrowheads="1"/>
            </p:cNvSpPr>
            <p:nvPr/>
          </p:nvSpPr>
          <p:spPr bwMode="auto">
            <a:xfrm>
              <a:off x="2160" y="316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2299" y="2752"/>
              <a:ext cx="1205" cy="368"/>
            </a:xfrm>
            <a:custGeom>
              <a:avLst/>
              <a:gdLst>
                <a:gd name="T0" fmla="*/ 0 w 1829"/>
                <a:gd name="T1" fmla="*/ 368 h 550"/>
                <a:gd name="T2" fmla="*/ 130 w 1829"/>
                <a:gd name="T3" fmla="*/ 214 h 550"/>
                <a:gd name="T4" fmla="*/ 699 w 1829"/>
                <a:gd name="T5" fmla="*/ 21 h 550"/>
                <a:gd name="T6" fmla="*/ 1205 w 1829"/>
                <a:gd name="T7" fmla="*/ 343 h 5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29" h="550">
                  <a:moveTo>
                    <a:pt x="0" y="550"/>
                  </a:moveTo>
                  <a:cubicBezTo>
                    <a:pt x="33" y="513"/>
                    <a:pt x="20" y="406"/>
                    <a:pt x="197" y="320"/>
                  </a:cubicBezTo>
                  <a:cubicBezTo>
                    <a:pt x="374" y="234"/>
                    <a:pt x="789" y="0"/>
                    <a:pt x="1061" y="32"/>
                  </a:cubicBezTo>
                  <a:cubicBezTo>
                    <a:pt x="1333" y="64"/>
                    <a:pt x="1581" y="288"/>
                    <a:pt x="1829" y="51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46"/>
            <p:cNvSpPr txBox="1">
              <a:spLocks noChangeArrowheads="1"/>
            </p:cNvSpPr>
            <p:nvPr/>
          </p:nvSpPr>
          <p:spPr bwMode="auto">
            <a:xfrm>
              <a:off x="3600" y="2736"/>
              <a:ext cx="1536" cy="1124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200" dirty="0">
                  <a:solidFill>
                    <a:schemeClr val="bg1"/>
                  </a:solidFill>
                </a:rPr>
                <a:t>For a 6-month MA, attributing equal weights to all past data we miss the downward trend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1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Time-Series: Exponential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a weighted combination of </a:t>
                </a:r>
                <a:r>
                  <a:rPr lang="en-US" dirty="0">
                    <a:solidFill>
                      <a:srgbClr val="FF0000"/>
                    </a:solidFill>
                  </a:rPr>
                  <a:t>last forecast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FF0000"/>
                    </a:solidFill>
                  </a:rPr>
                  <a:t>last actual </a:t>
                </a:r>
                <a:r>
                  <a:rPr lang="en-US" dirty="0"/>
                  <a:t>value</a:t>
                </a:r>
              </a:p>
              <a:p>
                <a:pPr marL="91440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+…+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 form of </a:t>
                </a:r>
                <a:r>
                  <a:rPr lang="en-US" dirty="0"/>
                  <a:t>weighted moving average:</a:t>
                </a:r>
              </a:p>
              <a:p>
                <a:pPr lvl="2"/>
                <a:r>
                  <a:rPr lang="en-US" dirty="0"/>
                  <a:t>Most recent data weighted most</a:t>
                </a:r>
              </a:p>
              <a:p>
                <a:pPr lvl="2"/>
                <a:r>
                  <a:rPr lang="en-US" dirty="0"/>
                  <a:t>Weights decline exponentially</a:t>
                </a:r>
              </a:p>
              <a:p>
                <a:r>
                  <a:rPr lang="en-US" dirty="0"/>
                  <a:t>Why exponential smoothing?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More responsive </a:t>
                </a:r>
                <a:r>
                  <a:rPr lang="en-US" dirty="0"/>
                  <a:t>to trend</a:t>
                </a:r>
              </a:p>
              <a:p>
                <a:pPr lvl="1"/>
                <a:r>
                  <a:rPr lang="en-US" dirty="0"/>
                  <a:t>Require </a:t>
                </a:r>
                <a:r>
                  <a:rPr lang="en-US" dirty="0">
                    <a:solidFill>
                      <a:srgbClr val="FF0000"/>
                    </a:solidFill>
                  </a:rPr>
                  <a:t>minimum</a:t>
                </a:r>
                <a:r>
                  <a:rPr lang="en-US" dirty="0"/>
                  <a:t> amount of data needed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3"/>
                <a:stretch>
                  <a:fillRect l="-593" t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2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Exponential Smoothing: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dirty="0"/>
                  <a:t> trade-off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l="-2963" r="-296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Trade-off between trend and random variation: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Higher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dirty="0"/>
                  <a:t> values (e.g. 0.7 or 0.8) may place </a:t>
                </a:r>
                <a:r>
                  <a:rPr lang="en-US" dirty="0">
                    <a:solidFill>
                      <a:srgbClr val="FF0000"/>
                    </a:solidFill>
                  </a:rPr>
                  <a:t>too much </a:t>
                </a:r>
                <a:r>
                  <a:rPr lang="en-US" dirty="0"/>
                  <a:t>weight on last period’s random variation</a:t>
                </a:r>
              </a:p>
              <a:p>
                <a:pPr lvl="2"/>
                <a:r>
                  <a:rPr lang="en-US" dirty="0"/>
                  <a:t>Good at capturing </a:t>
                </a:r>
                <a:r>
                  <a:rPr lang="en-US" dirty="0">
                    <a:solidFill>
                      <a:srgbClr val="FF0000"/>
                    </a:solidFill>
                  </a:rPr>
                  <a:t>long-term</a:t>
                </a:r>
                <a:r>
                  <a:rPr lang="en-US" dirty="0"/>
                  <a:t> trend</a:t>
                </a:r>
              </a:p>
              <a:p>
                <a:pPr lvl="2"/>
                <a:r>
                  <a:rPr lang="en-US" dirty="0"/>
                  <a:t>Sensitive to </a:t>
                </a:r>
                <a:r>
                  <a:rPr lang="en-US" dirty="0">
                    <a:solidFill>
                      <a:srgbClr val="FF0000"/>
                    </a:solidFill>
                  </a:rPr>
                  <a:t>short-term</a:t>
                </a:r>
                <a:r>
                  <a:rPr lang="en-US" dirty="0"/>
                  <a:t> fluctuations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593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02352"/>
              </p:ext>
            </p:extLst>
          </p:nvPr>
        </p:nvGraphicFramePr>
        <p:xfrm>
          <a:off x="1676400" y="3886200"/>
          <a:ext cx="5732420" cy="260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4" name="Chart" r:id="rId6" imgW="4733925" imgH="2152769" progId="Excel.Chart.8">
                  <p:embed/>
                </p:oleObj>
              </mc:Choice>
              <mc:Fallback>
                <p:oleObj name="Chart" r:id="rId6" imgW="4733925" imgH="2152769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886200"/>
                        <a:ext cx="5732420" cy="2607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572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Time-series: Seasonality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university must develop forecasts for the next year’s quarterly enrollments. It has collected quarterly enrollments for the past two years. What is the forecast for each quarter of next year?</a:t>
            </a:r>
          </a:p>
        </p:txBody>
      </p:sp>
      <p:graphicFrame>
        <p:nvGraphicFramePr>
          <p:cNvPr id="5" name="Group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207021"/>
              </p:ext>
            </p:extLst>
          </p:nvPr>
        </p:nvGraphicFramePr>
        <p:xfrm>
          <a:off x="2209800" y="3369033"/>
          <a:ext cx="4360163" cy="2498367"/>
        </p:xfrm>
        <a:graphic>
          <a:graphicData uri="http://schemas.openxmlformats.org/drawingml/2006/table">
            <a:tbl>
              <a:tblPr/>
              <a:tblGrid>
                <a:gridCol w="1350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73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Quarter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Year 1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Year 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Year3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Fall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24000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?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6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Winter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23000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?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Spring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19000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19000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?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6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Summer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17000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?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5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Time-series: Seasonality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Step 1. Calculate the average demand for each year</a:t>
            </a:r>
          </a:p>
          <a:p>
            <a:r>
              <a:rPr lang="en-US" dirty="0">
                <a:solidFill>
                  <a:srgbClr val="00B050"/>
                </a:solidFill>
              </a:rPr>
              <a:t>Step 2. Calculate seasonal indexes</a:t>
            </a:r>
          </a:p>
          <a:p>
            <a:r>
              <a:rPr lang="en-US" dirty="0">
                <a:solidFill>
                  <a:srgbClr val="00B0F0"/>
                </a:solidFill>
              </a:rPr>
              <a:t>Step 3. Average the indexes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4. Forecast demand for the next year</a:t>
            </a:r>
          </a:p>
          <a:p>
            <a:r>
              <a:rPr lang="en-US" dirty="0">
                <a:solidFill>
                  <a:srgbClr val="FF0000"/>
                </a:solidFill>
              </a:rPr>
              <a:t>Step 5. Multiple next year’s average seasonal demand by each average seasonal index</a:t>
            </a:r>
          </a:p>
          <a:p>
            <a:endParaRPr lang="en-US" dirty="0"/>
          </a:p>
        </p:txBody>
      </p:sp>
      <p:graphicFrame>
        <p:nvGraphicFramePr>
          <p:cNvPr id="6" name="Group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41992"/>
              </p:ext>
            </p:extLst>
          </p:nvPr>
        </p:nvGraphicFramePr>
        <p:xfrm>
          <a:off x="761999" y="3835606"/>
          <a:ext cx="7772401" cy="2702354"/>
        </p:xfrm>
        <a:graphic>
          <a:graphicData uri="http://schemas.openxmlformats.org/drawingml/2006/table">
            <a:tbl>
              <a:tblPr/>
              <a:tblGrid>
                <a:gridCol w="111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15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Quarter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Year 1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Seasonal Index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Year 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Seasonal Index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Avg. Index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Year3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Fall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26000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26840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6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Winter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1.15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1.05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99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Spring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0.95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99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99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6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Summer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6699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6699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6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Average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21000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22000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8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Time-series: Seasonality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multiplicative seasonal model can adjust trend data for </a:t>
            </a:r>
            <a:r>
              <a:rPr lang="en-US" dirty="0">
                <a:solidFill>
                  <a:srgbClr val="FF0000"/>
                </a:solidFill>
              </a:rPr>
              <a:t>seasonal variations </a:t>
            </a:r>
            <a:r>
              <a:rPr lang="en-US" dirty="0"/>
              <a:t>in demand (jet skis, snow mobiles)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dirty="0">
                <a:solidFill>
                  <a:srgbClr val="FF0000"/>
                </a:solidFill>
              </a:rPr>
              <a:t>average</a:t>
            </a:r>
            <a:r>
              <a:rPr lang="en-US" dirty="0"/>
              <a:t> demand per season</a:t>
            </a:r>
          </a:p>
          <a:p>
            <a:pPr marL="1200150" lvl="2" indent="-342900"/>
            <a:r>
              <a:rPr lang="en-US" dirty="0"/>
              <a:t>E.g.: average quarterly demand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Calculate a </a:t>
            </a:r>
            <a:r>
              <a:rPr lang="en-US" dirty="0">
                <a:solidFill>
                  <a:srgbClr val="FF0000"/>
                </a:solidFill>
              </a:rPr>
              <a:t>seasonal index </a:t>
            </a:r>
            <a:r>
              <a:rPr lang="en-US" dirty="0"/>
              <a:t>for each season of each year:</a:t>
            </a:r>
          </a:p>
          <a:p>
            <a:pPr marL="1200150" lvl="2" indent="-342900"/>
            <a:r>
              <a:rPr lang="en-US" dirty="0"/>
              <a:t>Divide the actual demand of each season by the average demand per season for that year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Average the indexes </a:t>
            </a:r>
            <a:r>
              <a:rPr lang="en-US" dirty="0"/>
              <a:t>by season</a:t>
            </a:r>
          </a:p>
          <a:p>
            <a:pPr marL="1200150" lvl="2" indent="-342900"/>
            <a:r>
              <a:rPr lang="en-US" dirty="0"/>
              <a:t>E.g.: take the average of all Spring indexes, then of all Summer indexes, ...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Forecast </a:t>
            </a:r>
            <a:r>
              <a:rPr lang="en-US" dirty="0"/>
              <a:t>demand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the next year &amp; divide by the number of seasons</a:t>
            </a:r>
          </a:p>
          <a:p>
            <a:pPr marL="1200150" lvl="2" indent="-342900"/>
            <a:r>
              <a:rPr lang="en-US" dirty="0"/>
              <a:t>Use regular forecasting method &amp; divide by four for average quarterly demand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Multiply</a:t>
            </a:r>
            <a:r>
              <a:rPr lang="en-US" dirty="0"/>
              <a:t> next year’s average seasonal demand by each average seasonal index</a:t>
            </a:r>
          </a:p>
          <a:p>
            <a:pPr marL="1200150" lvl="2" indent="-342900"/>
            <a:r>
              <a:rPr lang="en-US" dirty="0"/>
              <a:t>Result is a forecast of demand for each season of next year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 descr="jetski 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91" y="1981200"/>
            <a:ext cx="1470793" cy="10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snowmobile 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10" y="1981200"/>
            <a:ext cx="1467090" cy="10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0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Forecasting: Causal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Causal models establish a </a:t>
            </a:r>
            <a:r>
              <a:rPr lang="en-US" dirty="0">
                <a:solidFill>
                  <a:srgbClr val="FF0000"/>
                </a:solidFill>
              </a:rPr>
              <a:t>cause-and-effect </a:t>
            </a:r>
            <a:r>
              <a:rPr lang="en-US" dirty="0"/>
              <a:t>relationship between independent and dependent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2667000"/>
            <a:ext cx="731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 maker of golf shirts has been tracking the relationship between sales and advertising dollars. Use linear regression to find out what sales might be if the company invested $53,000 in advertising next year.</a:t>
            </a:r>
          </a:p>
        </p:txBody>
      </p:sp>
      <p:graphicFrame>
        <p:nvGraphicFramePr>
          <p:cNvPr id="5" name="Group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0558815"/>
              </p:ext>
            </p:extLst>
          </p:nvPr>
        </p:nvGraphicFramePr>
        <p:xfrm>
          <a:off x="2895600" y="3810000"/>
          <a:ext cx="2971800" cy="2310070"/>
        </p:xfrm>
        <a:graphic>
          <a:graphicData uri="http://schemas.openxmlformats.org/drawingml/2006/table">
            <a:tbl>
              <a:tblPr/>
              <a:tblGrid>
                <a:gridCol w="557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Sales $ (Y)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Adv.$ (X)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151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158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+mj-lt"/>
                        </a:rPr>
                        <a:t>?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7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Causal Model: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Fitting</a:t>
            </a:r>
            <a:r>
              <a:rPr lang="en-US" dirty="0"/>
              <a:t> a trend line to historical data points to project into the future (medium to long-range)</a:t>
            </a:r>
          </a:p>
          <a:p>
            <a:r>
              <a:rPr lang="en-US" dirty="0">
                <a:solidFill>
                  <a:srgbClr val="FF0000"/>
                </a:solidFill>
              </a:rPr>
              <a:t>Linear</a:t>
            </a:r>
            <a:r>
              <a:rPr lang="en-US" dirty="0"/>
              <a:t> trends can be found using the </a:t>
            </a:r>
            <a:r>
              <a:rPr lang="en-US" dirty="0">
                <a:solidFill>
                  <a:srgbClr val="FF0000"/>
                </a:solidFill>
              </a:rPr>
              <a:t>least squares </a:t>
            </a:r>
            <a:r>
              <a:rPr lang="en-US" dirty="0"/>
              <a:t>technique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9" name="Line 3"/>
          <p:cNvSpPr>
            <a:spLocks noChangeShapeType="1"/>
          </p:cNvSpPr>
          <p:nvPr/>
        </p:nvSpPr>
        <p:spPr bwMode="auto">
          <a:xfrm flipV="1">
            <a:off x="1666552" y="3882804"/>
            <a:ext cx="1957206" cy="1486618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0" name="Group 4"/>
          <p:cNvGrpSpPr>
            <a:grpSpLocks/>
          </p:cNvGrpSpPr>
          <p:nvPr/>
        </p:nvGrpSpPr>
        <p:grpSpPr bwMode="auto">
          <a:xfrm>
            <a:off x="1062392" y="3288355"/>
            <a:ext cx="3939886" cy="2807645"/>
            <a:chOff x="495" y="1804"/>
            <a:chExt cx="3003" cy="2140"/>
          </a:xfrm>
        </p:grpSpPr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1617" y="3679"/>
              <a:ext cx="1438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008" tIns="50004" rIns="100008" bIns="50004">
              <a:spAutoFit/>
            </a:bodyPr>
            <a:lstStyle>
              <a:lvl1pPr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10001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Predicting variable</a:t>
              </a:r>
            </a:p>
          </p:txBody>
        </p:sp>
        <p:sp>
          <p:nvSpPr>
            <p:cNvPr id="52" name="Text Box 6"/>
            <p:cNvSpPr txBox="1">
              <a:spLocks noChangeArrowheads="1"/>
            </p:cNvSpPr>
            <p:nvPr/>
          </p:nvSpPr>
          <p:spPr bwMode="auto">
            <a:xfrm rot="16200000">
              <a:off x="-139" y="2692"/>
              <a:ext cx="1533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008" tIns="50004" rIns="100008" bIns="50004">
              <a:spAutoFit/>
            </a:bodyPr>
            <a:lstStyle>
              <a:lvl1pPr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10001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algn="ctr" defTabSz="1000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l" defTabSz="10001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Dependent Variable</a:t>
              </a:r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864" y="1804"/>
              <a:ext cx="2634" cy="1892"/>
            </a:xfrm>
            <a:custGeom>
              <a:avLst/>
              <a:gdLst>
                <a:gd name="T0" fmla="*/ 0 w 3728"/>
                <a:gd name="T1" fmla="*/ 0 h 2552"/>
                <a:gd name="T2" fmla="*/ 0 w 3728"/>
                <a:gd name="T3" fmla="*/ 2552 h 2552"/>
                <a:gd name="T4" fmla="*/ 4991 w 3728"/>
                <a:gd name="T5" fmla="*/ 2552 h 25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28" h="2552">
                  <a:moveTo>
                    <a:pt x="0" y="0"/>
                  </a:moveTo>
                  <a:lnTo>
                    <a:pt x="0" y="2552"/>
                  </a:lnTo>
                  <a:lnTo>
                    <a:pt x="3728" y="2552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4" name="Group 8"/>
          <p:cNvGrpSpPr>
            <a:grpSpLocks/>
          </p:cNvGrpSpPr>
          <p:nvPr/>
        </p:nvGrpSpPr>
        <p:grpSpPr bwMode="auto">
          <a:xfrm>
            <a:off x="1912970" y="3765935"/>
            <a:ext cx="1511405" cy="1647852"/>
            <a:chOff x="1392" y="1216"/>
            <a:chExt cx="2712" cy="2256"/>
          </a:xfrm>
        </p:grpSpPr>
        <p:sp>
          <p:nvSpPr>
            <p:cNvPr id="55" name="AutoShape 9"/>
            <p:cNvSpPr>
              <a:spLocks noChangeArrowheads="1"/>
            </p:cNvSpPr>
            <p:nvPr/>
          </p:nvSpPr>
          <p:spPr bwMode="auto">
            <a:xfrm>
              <a:off x="3936" y="1216"/>
              <a:ext cx="168" cy="160"/>
            </a:xfrm>
            <a:prstGeom prst="star5">
              <a:avLst/>
            </a:prstGeom>
            <a:solidFill>
              <a:srgbClr val="175097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56" name="AutoShape 10"/>
            <p:cNvSpPr>
              <a:spLocks noChangeArrowheads="1"/>
            </p:cNvSpPr>
            <p:nvPr/>
          </p:nvSpPr>
          <p:spPr bwMode="auto">
            <a:xfrm>
              <a:off x="1392" y="2712"/>
              <a:ext cx="168" cy="160"/>
            </a:xfrm>
            <a:prstGeom prst="star5">
              <a:avLst/>
            </a:prstGeom>
            <a:solidFill>
              <a:srgbClr val="175097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57" name="AutoShape 11"/>
            <p:cNvSpPr>
              <a:spLocks noChangeArrowheads="1"/>
            </p:cNvSpPr>
            <p:nvPr/>
          </p:nvSpPr>
          <p:spPr bwMode="auto">
            <a:xfrm>
              <a:off x="1816" y="3312"/>
              <a:ext cx="168" cy="160"/>
            </a:xfrm>
            <a:prstGeom prst="star5">
              <a:avLst/>
            </a:prstGeom>
            <a:solidFill>
              <a:srgbClr val="175097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58" name="AutoShape 12"/>
            <p:cNvSpPr>
              <a:spLocks noChangeArrowheads="1"/>
            </p:cNvSpPr>
            <p:nvPr/>
          </p:nvSpPr>
          <p:spPr bwMode="auto">
            <a:xfrm>
              <a:off x="2240" y="1848"/>
              <a:ext cx="168" cy="160"/>
            </a:xfrm>
            <a:prstGeom prst="star5">
              <a:avLst/>
            </a:prstGeom>
            <a:solidFill>
              <a:srgbClr val="175097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59" name="AutoShape 13"/>
            <p:cNvSpPr>
              <a:spLocks noChangeArrowheads="1"/>
            </p:cNvSpPr>
            <p:nvPr/>
          </p:nvSpPr>
          <p:spPr bwMode="auto">
            <a:xfrm>
              <a:off x="2664" y="2784"/>
              <a:ext cx="168" cy="160"/>
            </a:xfrm>
            <a:prstGeom prst="star5">
              <a:avLst/>
            </a:prstGeom>
            <a:solidFill>
              <a:srgbClr val="175097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60" name="AutoShape 14"/>
            <p:cNvSpPr>
              <a:spLocks noChangeArrowheads="1"/>
            </p:cNvSpPr>
            <p:nvPr/>
          </p:nvSpPr>
          <p:spPr bwMode="auto">
            <a:xfrm>
              <a:off x="3088" y="1696"/>
              <a:ext cx="168" cy="160"/>
            </a:xfrm>
            <a:prstGeom prst="star5">
              <a:avLst/>
            </a:prstGeom>
            <a:solidFill>
              <a:srgbClr val="175097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61" name="AutoShape 15"/>
            <p:cNvSpPr>
              <a:spLocks noChangeArrowheads="1"/>
            </p:cNvSpPr>
            <p:nvPr/>
          </p:nvSpPr>
          <p:spPr bwMode="auto">
            <a:xfrm>
              <a:off x="3381" y="2005"/>
              <a:ext cx="424" cy="338"/>
            </a:xfrm>
            <a:prstGeom prst="star5">
              <a:avLst/>
            </a:prstGeom>
            <a:ln>
              <a:headEnd/>
              <a:tailEnd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24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</p:grpSp>
      <p:sp>
        <p:nvSpPr>
          <p:cNvPr id="62" name="Rectangle 40"/>
          <p:cNvSpPr>
            <a:spLocks noChangeArrowheads="1"/>
          </p:cNvSpPr>
          <p:nvPr/>
        </p:nvSpPr>
        <p:spPr bwMode="auto">
          <a:xfrm>
            <a:off x="1614080" y="3234224"/>
            <a:ext cx="1840713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Actual observation </a:t>
            </a:r>
            <a:b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-value)</a:t>
            </a:r>
          </a:p>
        </p:txBody>
      </p:sp>
      <p:sp>
        <p:nvSpPr>
          <p:cNvPr id="63" name="Line 41"/>
          <p:cNvSpPr>
            <a:spLocks noChangeShapeType="1"/>
          </p:cNvSpPr>
          <p:nvPr/>
        </p:nvSpPr>
        <p:spPr bwMode="auto">
          <a:xfrm>
            <a:off x="2006596" y="3836176"/>
            <a:ext cx="425779" cy="391391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4" name="Group 43"/>
          <p:cNvGrpSpPr>
            <a:grpSpLocks/>
          </p:cNvGrpSpPr>
          <p:nvPr/>
        </p:nvGrpSpPr>
        <p:grpSpPr bwMode="auto">
          <a:xfrm>
            <a:off x="2695180" y="5129644"/>
            <a:ext cx="2377314" cy="507738"/>
            <a:chOff x="2532" y="3038"/>
            <a:chExt cx="1812" cy="387"/>
          </a:xfrm>
        </p:grpSpPr>
        <p:sp>
          <p:nvSpPr>
            <p:cNvPr id="65" name="Rectangle 44"/>
            <p:cNvSpPr>
              <a:spLocks noChangeArrowheads="1"/>
            </p:cNvSpPr>
            <p:nvPr/>
          </p:nvSpPr>
          <p:spPr bwMode="auto">
            <a:xfrm>
              <a:off x="2532" y="3038"/>
              <a:ext cx="1812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Trend line, </a:t>
              </a:r>
              <a:r>
                <a:rPr kumimoji="0" lang="en-US" sz="200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y</a:t>
              </a: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 = </a:t>
              </a:r>
              <a:r>
                <a:rPr kumimoji="0" lang="en-US" sz="200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</a:t>
              </a: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 + </a:t>
              </a:r>
              <a:r>
                <a:rPr kumimoji="0" lang="en-US" sz="2000" i="1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bx</a:t>
              </a:r>
              <a:endPara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Rectangle 45"/>
            <p:cNvSpPr>
              <a:spLocks noChangeArrowheads="1"/>
            </p:cNvSpPr>
            <p:nvPr/>
          </p:nvSpPr>
          <p:spPr bwMode="auto">
            <a:xfrm>
              <a:off x="3958" y="3143"/>
              <a:ext cx="14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7" name="Line 46"/>
          <p:cNvSpPr>
            <a:spLocks noChangeShapeType="1"/>
          </p:cNvSpPr>
          <p:nvPr/>
        </p:nvSpPr>
        <p:spPr bwMode="auto">
          <a:xfrm flipH="1" flipV="1">
            <a:off x="3198714" y="4645220"/>
            <a:ext cx="225661" cy="484424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410200" y="3707136"/>
                <a:ext cx="3200400" cy="1218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Infer the regression variables: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𝑏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∑</m:t>
                          </m:r>
                          <m:r>
                            <a:rPr lang="en-US" i="1">
                              <a:latin typeface="Cambria Math"/>
                            </a:rPr>
                            <m:t>𝑥𝑦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𝑎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707136"/>
                <a:ext cx="3200400" cy="1218988"/>
              </a:xfrm>
              <a:prstGeom prst="rect">
                <a:avLst/>
              </a:prstGeom>
              <a:blipFill rotWithShape="1">
                <a:blip r:embed="rId2"/>
                <a:stretch>
                  <a:fillRect l="-1714" t="-2500" b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67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Week 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687B53-44EF-4AEF-BDC5-EEC102C7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5" y="1392829"/>
            <a:ext cx="6956605" cy="54526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20609C-A9C5-4F21-9798-FFB511A119B4}"/>
              </a:ext>
            </a:extLst>
          </p:cNvPr>
          <p:cNvSpPr/>
          <p:nvPr/>
        </p:nvSpPr>
        <p:spPr>
          <a:xfrm>
            <a:off x="5248669" y="1371600"/>
            <a:ext cx="3666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31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/>
              </a:rPr>
              <a:t>Train</a:t>
            </a:r>
            <a:r>
              <a:rPr lang="en-US" altLang="zh-CN" sz="1400" spc="-14" dirty="0">
                <a:solidFill>
                  <a:srgbClr val="FF0000"/>
                </a:solidFill>
                <a:cs typeface="Arial"/>
              </a:rPr>
              <a:t>i</a:t>
            </a:r>
            <a:r>
              <a:rPr lang="en-US" altLang="zh-CN" sz="1400" dirty="0">
                <a:solidFill>
                  <a:srgbClr val="FF0000"/>
                </a:solidFill>
                <a:cs typeface="Arial"/>
              </a:rPr>
              <a:t>ng</a:t>
            </a:r>
            <a:r>
              <a:rPr lang="en-US" altLang="zh-CN" sz="1400" spc="123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cs typeface="Arial"/>
              </a:rPr>
              <a:t>er</a:t>
            </a:r>
            <a:r>
              <a:rPr lang="en-US" altLang="zh-CN" sz="1400" spc="4" dirty="0">
                <a:solidFill>
                  <a:srgbClr val="FF0000"/>
                </a:solidFill>
                <a:cs typeface="Arial"/>
              </a:rPr>
              <a:t>r</a:t>
            </a:r>
            <a:r>
              <a:rPr lang="en-US" altLang="zh-CN" sz="1400" dirty="0">
                <a:solidFill>
                  <a:srgbClr val="FF0000"/>
                </a:solidFill>
                <a:cs typeface="Arial"/>
              </a:rPr>
              <a:t>ors:</a:t>
            </a:r>
            <a:r>
              <a:rPr lang="en-US" altLang="zh-CN" sz="1400" spc="9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zh-CN" sz="1400" dirty="0">
                <a:cs typeface="Arial"/>
              </a:rPr>
              <a:t>number</a:t>
            </a:r>
            <a:r>
              <a:rPr lang="en-US" altLang="zh-CN" sz="1400" spc="92" dirty="0">
                <a:cs typeface="Arial"/>
              </a:rPr>
              <a:t> </a:t>
            </a:r>
            <a:r>
              <a:rPr lang="en-US" altLang="zh-CN" sz="1400" dirty="0">
                <a:cs typeface="Arial"/>
              </a:rPr>
              <a:t>of</a:t>
            </a:r>
            <a:r>
              <a:rPr lang="en-US" altLang="zh-CN" sz="1400" spc="35" dirty="0">
                <a:cs typeface="Arial"/>
              </a:rPr>
              <a:t> </a:t>
            </a:r>
            <a:r>
              <a:rPr lang="en-US" altLang="zh-CN" sz="1400" spc="-4" dirty="0">
                <a:cs typeface="Arial"/>
              </a:rPr>
              <a:t>c</a:t>
            </a:r>
            <a:r>
              <a:rPr lang="en-US" altLang="zh-CN" sz="1400" dirty="0">
                <a:cs typeface="Arial"/>
              </a:rPr>
              <a:t>l</a:t>
            </a:r>
            <a:r>
              <a:rPr lang="en-US" altLang="zh-CN" sz="1400" spc="-9" dirty="0">
                <a:cs typeface="Arial"/>
              </a:rPr>
              <a:t>a</a:t>
            </a:r>
            <a:r>
              <a:rPr lang="en-US" altLang="zh-CN" sz="1400" dirty="0">
                <a:cs typeface="Arial"/>
              </a:rPr>
              <a:t>ssific</a:t>
            </a:r>
            <a:r>
              <a:rPr lang="en-US" altLang="zh-CN" sz="1400" spc="-9" dirty="0">
                <a:cs typeface="Arial"/>
              </a:rPr>
              <a:t>a</a:t>
            </a:r>
            <a:r>
              <a:rPr lang="en-US" altLang="zh-CN" sz="1400" dirty="0">
                <a:cs typeface="Arial"/>
              </a:rPr>
              <a:t>tion</a:t>
            </a:r>
            <a:r>
              <a:rPr lang="en-US" altLang="zh-CN" sz="1400" spc="173" dirty="0">
                <a:cs typeface="Arial"/>
              </a:rPr>
              <a:t> </a:t>
            </a:r>
            <a:r>
              <a:rPr lang="en-US" altLang="zh-CN" sz="1400" dirty="0">
                <a:cs typeface="Arial"/>
              </a:rPr>
              <a:t>er</a:t>
            </a:r>
            <a:r>
              <a:rPr lang="en-US" altLang="zh-CN" sz="1400" spc="4" dirty="0">
                <a:cs typeface="Arial"/>
              </a:rPr>
              <a:t>r</a:t>
            </a:r>
            <a:r>
              <a:rPr lang="en-US" altLang="zh-CN" sz="1400" dirty="0">
                <a:cs typeface="Arial"/>
              </a:rPr>
              <a:t>ors on t</a:t>
            </a:r>
            <a:r>
              <a:rPr lang="en-US" altLang="zh-CN" sz="1400" spc="9" dirty="0">
                <a:cs typeface="Arial"/>
              </a:rPr>
              <a:t>r</a:t>
            </a:r>
            <a:r>
              <a:rPr lang="en-US" altLang="zh-CN" sz="1400" dirty="0">
                <a:cs typeface="Arial"/>
              </a:rPr>
              <a:t>ai</a:t>
            </a:r>
            <a:r>
              <a:rPr lang="en-US" altLang="zh-CN" sz="1400" spc="-9" dirty="0">
                <a:cs typeface="Arial"/>
              </a:rPr>
              <a:t>n</a:t>
            </a:r>
            <a:r>
              <a:rPr lang="en-US" altLang="zh-CN" sz="1400" dirty="0">
                <a:cs typeface="Arial"/>
              </a:rPr>
              <a:t>i</a:t>
            </a:r>
            <a:r>
              <a:rPr lang="en-US" altLang="zh-CN" sz="1400" spc="-9" dirty="0">
                <a:cs typeface="Arial"/>
              </a:rPr>
              <a:t>n</a:t>
            </a:r>
            <a:r>
              <a:rPr lang="en-US" altLang="zh-CN" sz="1400" dirty="0">
                <a:cs typeface="Arial"/>
              </a:rPr>
              <a:t>g</a:t>
            </a:r>
            <a:r>
              <a:rPr lang="en-US" altLang="zh-CN" sz="1400" spc="105" dirty="0">
                <a:cs typeface="Arial"/>
              </a:rPr>
              <a:t> </a:t>
            </a:r>
            <a:r>
              <a:rPr lang="en-US" altLang="zh-CN" sz="1400" dirty="0">
                <a:cs typeface="Arial"/>
              </a:rPr>
              <a:t>records.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5269BB-92F9-4DFE-A2DD-38285DB1049D}"/>
              </a:ext>
            </a:extLst>
          </p:cNvPr>
          <p:cNvSpPr/>
          <p:nvPr/>
        </p:nvSpPr>
        <p:spPr>
          <a:xfrm>
            <a:off x="5285301" y="2486175"/>
            <a:ext cx="3172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26823" indent="0">
              <a:spcBef>
                <a:spcPts val="760"/>
              </a:spcBef>
            </a:pPr>
            <a:r>
              <a:rPr lang="en-US" altLang="zh-CN" sz="1400" dirty="0">
                <a:solidFill>
                  <a:srgbClr val="FF0000"/>
                </a:solidFill>
                <a:cs typeface="Arial"/>
              </a:rPr>
              <a:t>General</a:t>
            </a:r>
            <a:r>
              <a:rPr lang="en-US" altLang="zh-CN" sz="1400" spc="-9" dirty="0">
                <a:solidFill>
                  <a:srgbClr val="FF0000"/>
                </a:solidFill>
                <a:cs typeface="Arial"/>
              </a:rPr>
              <a:t>i</a:t>
            </a:r>
            <a:r>
              <a:rPr lang="en-US" altLang="zh-CN" sz="1400" dirty="0">
                <a:solidFill>
                  <a:srgbClr val="FF0000"/>
                </a:solidFill>
                <a:cs typeface="Arial"/>
              </a:rPr>
              <a:t>zation (test)</a:t>
            </a:r>
            <a:r>
              <a:rPr lang="en-US" altLang="zh-CN" sz="1400" spc="202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cs typeface="Arial"/>
              </a:rPr>
              <a:t>er</a:t>
            </a:r>
            <a:r>
              <a:rPr lang="en-US" altLang="zh-CN" sz="1400" spc="4" dirty="0">
                <a:solidFill>
                  <a:srgbClr val="FF0000"/>
                </a:solidFill>
                <a:cs typeface="Arial"/>
              </a:rPr>
              <a:t>r</a:t>
            </a:r>
            <a:r>
              <a:rPr lang="en-US" altLang="zh-CN" sz="1400" dirty="0">
                <a:solidFill>
                  <a:srgbClr val="FF0000"/>
                </a:solidFill>
                <a:cs typeface="Arial"/>
              </a:rPr>
              <a:t>ors:</a:t>
            </a:r>
            <a:r>
              <a:rPr lang="en-US" altLang="zh-CN" sz="1400" spc="8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zh-CN" sz="1400" dirty="0">
                <a:cs typeface="Arial"/>
              </a:rPr>
              <a:t>number</a:t>
            </a:r>
            <a:r>
              <a:rPr lang="en-US" altLang="zh-CN" sz="1400" spc="108" dirty="0">
                <a:cs typeface="Arial"/>
              </a:rPr>
              <a:t> </a:t>
            </a:r>
            <a:r>
              <a:rPr lang="en-US" altLang="zh-CN" sz="1400" dirty="0">
                <a:cs typeface="Arial"/>
              </a:rPr>
              <a:t>of</a:t>
            </a:r>
            <a:r>
              <a:rPr lang="en-US" altLang="zh-CN" sz="1400" spc="20" dirty="0">
                <a:cs typeface="Arial"/>
              </a:rPr>
              <a:t> </a:t>
            </a:r>
            <a:r>
              <a:rPr lang="en-US" altLang="zh-CN" sz="1400" dirty="0">
                <a:cs typeface="Arial"/>
              </a:rPr>
              <a:t>cl</a:t>
            </a:r>
            <a:r>
              <a:rPr lang="en-US" altLang="zh-CN" sz="1400" spc="-10" dirty="0">
                <a:cs typeface="Arial"/>
              </a:rPr>
              <a:t>a</a:t>
            </a:r>
            <a:r>
              <a:rPr lang="en-US" altLang="zh-CN" sz="1400" dirty="0">
                <a:cs typeface="Arial"/>
              </a:rPr>
              <a:t>ssific</a:t>
            </a:r>
            <a:r>
              <a:rPr lang="en-US" altLang="zh-CN" sz="1400" spc="-10" dirty="0">
                <a:cs typeface="Arial"/>
              </a:rPr>
              <a:t>a</a:t>
            </a:r>
            <a:r>
              <a:rPr lang="en-US" altLang="zh-CN" sz="1400" dirty="0">
                <a:cs typeface="Arial"/>
              </a:rPr>
              <a:t>tion errors on test</a:t>
            </a:r>
            <a:r>
              <a:rPr lang="en-US" altLang="zh-CN" sz="1400" spc="39" dirty="0">
                <a:cs typeface="Arial"/>
              </a:rPr>
              <a:t> </a:t>
            </a:r>
            <a:r>
              <a:rPr lang="en-US" altLang="zh-CN" sz="1400" dirty="0">
                <a:cs typeface="Arial"/>
              </a:rPr>
              <a:t>records.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A13D56-ED86-40B3-BDF0-E8D004E28433}"/>
              </a:ext>
            </a:extLst>
          </p:cNvPr>
          <p:cNvSpPr/>
          <p:nvPr/>
        </p:nvSpPr>
        <p:spPr>
          <a:xfrm>
            <a:off x="4992415" y="4970383"/>
            <a:ext cx="407801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178929">
              <a:spcBef>
                <a:spcPts val="628"/>
              </a:spcBef>
            </a:pPr>
            <a:r>
              <a:rPr lang="en-US" altLang="zh-CN" sz="1200" dirty="0">
                <a:solidFill>
                  <a:srgbClr val="FF0000"/>
                </a:solidFill>
              </a:rPr>
              <a:t>Model underfitting</a:t>
            </a:r>
            <a:r>
              <a:rPr lang="en-US" altLang="zh-CN" sz="1200" dirty="0"/>
              <a:t>: model is too simple such that both Training error and Generalization error are high. </a:t>
            </a:r>
          </a:p>
          <a:p>
            <a:pPr marL="12700" marR="178929">
              <a:spcBef>
                <a:spcPts val="628"/>
              </a:spcBef>
            </a:pPr>
            <a:r>
              <a:rPr lang="en-US" altLang="zh-CN" sz="1200" dirty="0">
                <a:solidFill>
                  <a:srgbClr val="FF0000"/>
                </a:solidFill>
              </a:rPr>
              <a:t>Model overfitting</a:t>
            </a:r>
            <a:r>
              <a:rPr lang="en-US" altLang="zh-CN" sz="1200" dirty="0"/>
              <a:t>: A model that fits the training data too well (with too low training errors) may have a higher generalization error than a model with higher training error. </a:t>
            </a:r>
          </a:p>
          <a:p>
            <a:pPr marL="12700" marR="178929">
              <a:spcBef>
                <a:spcPts val="628"/>
              </a:spcBef>
            </a:pP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A</a:t>
            </a:r>
            <a:r>
              <a:rPr lang="en-US" altLang="zh-CN" sz="1200" spc="26" dirty="0">
                <a:solidFill>
                  <a:srgbClr val="00B0F0"/>
                </a:solidFill>
                <a:cs typeface="Arial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good</a:t>
            </a:r>
            <a:r>
              <a:rPr lang="en-US" altLang="zh-CN" sz="1200" spc="69" dirty="0">
                <a:solidFill>
                  <a:srgbClr val="00B0F0"/>
                </a:solidFill>
                <a:cs typeface="Arial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model</a:t>
            </a:r>
            <a:r>
              <a:rPr lang="en-US" altLang="zh-CN" sz="1200" spc="86" dirty="0">
                <a:solidFill>
                  <a:srgbClr val="00B0F0"/>
                </a:solidFill>
                <a:cs typeface="Arial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sho</a:t>
            </a:r>
            <a:r>
              <a:rPr lang="en-US" altLang="zh-CN" sz="1200" spc="-9" dirty="0">
                <a:solidFill>
                  <a:srgbClr val="00B0F0"/>
                </a:solidFill>
                <a:cs typeface="Arial"/>
              </a:rPr>
              <a:t>u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ld</a:t>
            </a:r>
            <a:r>
              <a:rPr lang="en-US" altLang="zh-CN" sz="1200" spc="92" dirty="0">
                <a:solidFill>
                  <a:srgbClr val="00B0F0"/>
                </a:solidFill>
                <a:cs typeface="Arial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have</a:t>
            </a:r>
            <a:r>
              <a:rPr lang="en-US" altLang="zh-CN" sz="1200" spc="72" dirty="0">
                <a:solidFill>
                  <a:srgbClr val="00B0F0"/>
                </a:solidFill>
                <a:cs typeface="Arial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l</a:t>
            </a:r>
            <a:r>
              <a:rPr lang="en-US" altLang="zh-CN" sz="1200" spc="-9" dirty="0">
                <a:solidFill>
                  <a:srgbClr val="00B0F0"/>
                </a:solidFill>
                <a:cs typeface="Arial"/>
              </a:rPr>
              <a:t>o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w</a:t>
            </a:r>
            <a:r>
              <a:rPr lang="en-US" altLang="zh-CN" sz="1200" spc="56" dirty="0">
                <a:solidFill>
                  <a:srgbClr val="00B0F0"/>
                </a:solidFill>
                <a:cs typeface="Arial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er</a:t>
            </a:r>
            <a:r>
              <a:rPr lang="en-US" altLang="zh-CN" sz="1200" spc="4" dirty="0">
                <a:solidFill>
                  <a:srgbClr val="00B0F0"/>
                </a:solidFill>
                <a:cs typeface="Arial"/>
              </a:rPr>
              <a:t>r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ors</a:t>
            </a:r>
            <a:r>
              <a:rPr lang="en-US" altLang="zh-CN" sz="1200" spc="73" dirty="0">
                <a:solidFill>
                  <a:srgbClr val="00B0F0"/>
                </a:solidFill>
                <a:cs typeface="Arial"/>
              </a:rPr>
              <a:t> </a:t>
            </a:r>
            <a:r>
              <a:rPr lang="en-US" altLang="zh-CN" sz="1200" spc="-9" dirty="0">
                <a:solidFill>
                  <a:srgbClr val="00B0F0"/>
                </a:solidFill>
                <a:cs typeface="Arial"/>
              </a:rPr>
              <a:t>o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f</a:t>
            </a:r>
            <a:r>
              <a:rPr lang="en-US" altLang="zh-CN" sz="1200" spc="30" dirty="0">
                <a:solidFill>
                  <a:srgbClr val="00B0F0"/>
                </a:solidFill>
                <a:cs typeface="Arial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b</a:t>
            </a:r>
            <a:r>
              <a:rPr lang="en-US" altLang="zh-CN" sz="1200" spc="-9" dirty="0">
                <a:solidFill>
                  <a:srgbClr val="00B0F0"/>
                </a:solidFill>
                <a:cs typeface="Arial"/>
              </a:rPr>
              <a:t>o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th</a:t>
            </a:r>
            <a:r>
              <a:rPr lang="en-US" altLang="zh-CN" sz="1200" spc="62" dirty="0">
                <a:solidFill>
                  <a:srgbClr val="00B0F0"/>
                </a:solidFill>
                <a:cs typeface="Arial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cs typeface="Arial"/>
              </a:rPr>
              <a:t>types.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1295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88223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maker of golf shirts has been tracking the relationship between sales and advertising dollars. Use linear regression to find out what sales might be if the company invested $53,000 in advertising next year.</a:t>
            </a:r>
          </a:p>
        </p:txBody>
      </p:sp>
      <p:graphicFrame>
        <p:nvGraphicFramePr>
          <p:cNvPr id="5" name="Group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797915"/>
              </p:ext>
            </p:extLst>
          </p:nvPr>
        </p:nvGraphicFramePr>
        <p:xfrm>
          <a:off x="228600" y="2849768"/>
          <a:ext cx="4480559" cy="3383281"/>
        </p:xfrm>
        <a:graphic>
          <a:graphicData uri="http://schemas.openxmlformats.org/drawingml/2006/table">
            <a:tbl>
              <a:tblPr/>
              <a:tblGrid>
                <a:gridCol w="512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1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25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Sales $ (Y)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Adv.$ (X)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XY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X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130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4160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2304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16,900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151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7852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2704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22,801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22,500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158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8690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3025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24964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</a:rPr>
                        <a:t>153.85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589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189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28202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9253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87165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8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Avg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</a:rPr>
                        <a:t>147.25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</a:rPr>
                        <a:t>47.25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187108"/>
              </p:ext>
            </p:extLst>
          </p:nvPr>
        </p:nvGraphicFramePr>
        <p:xfrm>
          <a:off x="5334000" y="2865438"/>
          <a:ext cx="213360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4" name="Equation" r:id="rId3" imgW="1180588" imgH="545863" progId="Equation.3">
                  <p:embed/>
                </p:oleObj>
              </mc:Choice>
              <mc:Fallback>
                <p:oleObj name="Equation" r:id="rId3" imgW="1180588" imgH="545863" progId="Equation.3">
                  <p:embed/>
                  <p:pic>
                    <p:nvPicPr>
                      <p:cNvPr id="0" name="Object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865438"/>
                        <a:ext cx="213360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512880"/>
              </p:ext>
            </p:extLst>
          </p:nvPr>
        </p:nvGraphicFramePr>
        <p:xfrm>
          <a:off x="5376863" y="4125913"/>
          <a:ext cx="3341687" cy="204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5" name="Equation" r:id="rId5" imgW="2260600" imgH="1384300" progId="Equation.3">
                  <p:embed/>
                </p:oleObj>
              </mc:Choice>
              <mc:Fallback>
                <p:oleObj name="Equation" r:id="rId5" imgW="2260600" imgH="1384300" progId="Equation.3">
                  <p:embed/>
                  <p:pic>
                    <p:nvPicPr>
                      <p:cNvPr id="0" name="Object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3" y="4125913"/>
                        <a:ext cx="3341687" cy="204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345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Forecasting: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Mean Absolute Deviation (MAD)</a:t>
            </a:r>
          </a:p>
          <a:p>
            <a:pPr lvl="1"/>
            <a:r>
              <a:rPr lang="en-US" dirty="0"/>
              <a:t>Measures the total error in a forecast without regard to sign</a:t>
            </a:r>
          </a:p>
          <a:p>
            <a:pPr lvl="1"/>
            <a:r>
              <a:rPr lang="en-US" dirty="0"/>
              <a:t>Higher MAD implies worse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Square Error (MSE)</a:t>
            </a:r>
          </a:p>
          <a:p>
            <a:pPr lvl="1"/>
            <a:r>
              <a:rPr lang="en-US" dirty="0"/>
              <a:t>Penalizes larger errors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3776"/>
              </p:ext>
            </p:extLst>
          </p:nvPr>
        </p:nvGraphicFramePr>
        <p:xfrm>
          <a:off x="3657600" y="2895600"/>
          <a:ext cx="33940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9" name="Equation" r:id="rId4" imgW="1879600" imgH="431800" progId="Equation.3">
                  <p:embed/>
                </p:oleObj>
              </mc:Choice>
              <mc:Fallback>
                <p:oleObj name="Equation" r:id="rId4" imgW="18796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95600"/>
                        <a:ext cx="339407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719358"/>
              </p:ext>
            </p:extLst>
          </p:nvPr>
        </p:nvGraphicFramePr>
        <p:xfrm>
          <a:off x="3657600" y="4724400"/>
          <a:ext cx="33655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0" name="Equation" r:id="rId6" imgW="1930400" imgH="469900" progId="Equation.3">
                  <p:embed/>
                </p:oleObj>
              </mc:Choice>
              <mc:Fallback>
                <p:oleObj name="Equation" r:id="rId6" imgW="19304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724400"/>
                        <a:ext cx="33655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56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Evaluation: Guideline on how to select the right forecasting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amount &amp; type </a:t>
            </a:r>
            <a:r>
              <a:rPr lang="en-US" dirty="0"/>
              <a:t>of available data</a:t>
            </a:r>
          </a:p>
          <a:p>
            <a:pPr lvl="1"/>
            <a:r>
              <a:rPr lang="en-US" dirty="0"/>
              <a:t>Some methods require more data than others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Degree of </a:t>
            </a:r>
            <a:r>
              <a:rPr lang="en-US" dirty="0">
                <a:solidFill>
                  <a:srgbClr val="FF0000"/>
                </a:solidFill>
              </a:rPr>
              <a:t>accuracy</a:t>
            </a:r>
            <a:r>
              <a:rPr lang="en-US" dirty="0"/>
              <a:t> required</a:t>
            </a:r>
          </a:p>
          <a:p>
            <a:pPr lvl="1"/>
            <a:r>
              <a:rPr lang="en-US" dirty="0"/>
              <a:t>Increasing accuracy means more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of forecast horizon	</a:t>
            </a:r>
          </a:p>
          <a:p>
            <a:pPr lvl="1"/>
            <a:r>
              <a:rPr lang="en-US" dirty="0"/>
              <a:t>Different models for 3 month vs. 10 years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Presence of </a:t>
            </a:r>
            <a:r>
              <a:rPr lang="en-US" dirty="0">
                <a:solidFill>
                  <a:srgbClr val="FF0000"/>
                </a:solidFill>
              </a:rPr>
              <a:t>data patterns</a:t>
            </a:r>
          </a:p>
        </p:txBody>
      </p:sp>
    </p:spTree>
    <p:extLst>
      <p:ext uri="{BB962C8B-B14F-4D97-AF65-F5344CB8AC3E}">
        <p14:creationId xmlns:p14="http://schemas.microsoft.com/office/powerpoint/2010/main" val="343285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Recommendation Systems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Which mobile phone should I buy?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Where should I visit for my business trip?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Whom should I follow on Twitter?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Where should I invest my money?</a:t>
            </a: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Which tour is the best for </a:t>
            </a:r>
            <a:r>
              <a:rPr lang="en-US" sz="2000" b="1" u="sng" dirty="0">
                <a:latin typeface="+mn-lt"/>
              </a:rPr>
              <a:t>our class</a:t>
            </a:r>
            <a:r>
              <a:rPr lang="en-US" sz="2000" dirty="0">
                <a:latin typeface="+mn-lt"/>
              </a:rPr>
              <a:t>?</a:t>
            </a:r>
          </a:p>
          <a:p>
            <a:endParaRPr lang="en-US" sz="2000" dirty="0">
              <a:latin typeface="+mn-lt"/>
            </a:endParaRPr>
          </a:p>
        </p:txBody>
      </p:sp>
      <p:pic>
        <p:nvPicPr>
          <p:cNvPr id="1026" name="Picture 2" descr="Image result for user icon question ma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676400"/>
            <a:ext cx="1538459" cy="202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oup question 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434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5334000" y="1600200"/>
            <a:ext cx="228600" cy="18215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Recommender Systems -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09883"/>
            <a:ext cx="3022810" cy="2171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90" y="1434856"/>
            <a:ext cx="3022810" cy="216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97099"/>
            <a:ext cx="3325091" cy="238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90" y="3886200"/>
            <a:ext cx="3022810" cy="215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0" y="6336268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recommendation = </a:t>
            </a:r>
            <a:r>
              <a:rPr lang="en-US" dirty="0">
                <a:solidFill>
                  <a:srgbClr val="FF0000"/>
                </a:solidFill>
              </a:rPr>
              <a:t>personalized</a:t>
            </a:r>
            <a:r>
              <a:rPr lang="en-US" dirty="0"/>
              <a:t> prediction</a:t>
            </a:r>
          </a:p>
        </p:txBody>
      </p:sp>
    </p:spTree>
    <p:extLst>
      <p:ext uri="{BB962C8B-B14F-4D97-AF65-F5344CB8AC3E}">
        <p14:creationId xmlns:p14="http://schemas.microsoft.com/office/powerpoint/2010/main" val="25794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Netflix: 2/3 of the </a:t>
            </a:r>
            <a:r>
              <a:rPr lang="en-US" b="1" dirty="0">
                <a:solidFill>
                  <a:srgbClr val="FF0000"/>
                </a:solidFill>
              </a:rPr>
              <a:t>movies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watched are recommended</a:t>
            </a:r>
          </a:p>
          <a:p>
            <a:r>
              <a:rPr lang="en-US" dirty="0"/>
              <a:t> Google News: recommendations generate 38% more click through</a:t>
            </a:r>
          </a:p>
          <a:p>
            <a:r>
              <a:rPr lang="en-US" dirty="0"/>
              <a:t>Amazon: 35% </a:t>
            </a:r>
            <a:r>
              <a:rPr lang="en-US" b="1" dirty="0">
                <a:solidFill>
                  <a:srgbClr val="FF0000"/>
                </a:solidFill>
              </a:rPr>
              <a:t>sales</a:t>
            </a:r>
            <a:r>
              <a:rPr lang="en-US" dirty="0"/>
              <a:t> from recommendations</a:t>
            </a:r>
          </a:p>
          <a:p>
            <a:r>
              <a:rPr lang="en-US" dirty="0" err="1"/>
              <a:t>Choicestream</a:t>
            </a:r>
            <a:r>
              <a:rPr lang="en-US" dirty="0"/>
              <a:t>: 28% of the people would buy more </a:t>
            </a:r>
            <a:r>
              <a:rPr lang="en-US" b="1" dirty="0">
                <a:solidFill>
                  <a:srgbClr val="FF0000"/>
                </a:solidFill>
              </a:rPr>
              <a:t>music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if they found what they liked.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79" y="3527633"/>
            <a:ext cx="3025567" cy="3025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647" y="4427495"/>
            <a:ext cx="3624561" cy="168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294279" y="5867400"/>
            <a:ext cx="2668121" cy="6858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889635" y="4908275"/>
            <a:ext cx="2425565" cy="118772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3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-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Estimate a utility function that automatically </a:t>
                </a:r>
                <a:r>
                  <a:rPr lang="en-US" dirty="0">
                    <a:solidFill>
                      <a:srgbClr val="FF0000"/>
                    </a:solidFill>
                  </a:rPr>
                  <a:t>predicts how a user will like an item</a:t>
                </a:r>
              </a:p>
              <a:p>
                <a:pPr lvl="1"/>
                <a:r>
                  <a:rPr lang="en-US" dirty="0"/>
                  <a:t>Formally, a recommender system takes a set of users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a set of items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learns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×</m:t>
                    </m:r>
                    <m:r>
                      <a:rPr lang="en-US" i="1">
                        <a:latin typeface="Cambria Math"/>
                      </a:rPr>
                      <m:t>𝐼</m:t>
                    </m:r>
                    <m:r>
                      <a:rPr lang="en-US" i="1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For each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en-US" dirty="0"/>
                  <a:t>, we want to choose an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dirty="0"/>
                  <a:t>  that maximize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Based on:</a:t>
                </a:r>
              </a:p>
              <a:p>
                <a:pPr lvl="1"/>
                <a:r>
                  <a:rPr lang="en-US" b="1" dirty="0"/>
                  <a:t>Past behavior</a:t>
                </a:r>
              </a:p>
              <a:p>
                <a:pPr lvl="1"/>
                <a:r>
                  <a:rPr lang="en-US" b="1" dirty="0"/>
                  <a:t>Relations to other users</a:t>
                </a:r>
              </a:p>
              <a:p>
                <a:pPr lvl="1"/>
                <a:r>
                  <a:rPr lang="en-US" b="1" dirty="0"/>
                  <a:t>Item similarity</a:t>
                </a:r>
              </a:p>
              <a:p>
                <a:pPr lvl="1"/>
                <a:r>
                  <a:rPr lang="en-US" b="1" dirty="0"/>
                  <a:t>Context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79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Recommender Systems -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Cold-Start Problem</a:t>
            </a:r>
          </a:p>
          <a:p>
            <a:pPr lvl="1"/>
            <a:r>
              <a:rPr lang="en-US" dirty="0"/>
              <a:t>Recommender systems use </a:t>
            </a:r>
            <a:r>
              <a:rPr lang="en-US" b="1" dirty="0">
                <a:solidFill>
                  <a:srgbClr val="FF0000"/>
                </a:solidFill>
              </a:rPr>
              <a:t>historical data </a:t>
            </a:r>
            <a:r>
              <a:rPr lang="en-US" dirty="0"/>
              <a:t>or information provided by the user to recommend items, products, etc. </a:t>
            </a:r>
          </a:p>
          <a:p>
            <a:pPr lvl="1"/>
            <a:r>
              <a:rPr lang="en-US" dirty="0"/>
              <a:t>When user join sites, they still haven’t bought any product, or they have no history. </a:t>
            </a:r>
          </a:p>
          <a:p>
            <a:pPr lvl="1"/>
            <a:r>
              <a:rPr lang="en-US" dirty="0"/>
              <a:t>It is hard to infer what they are going to like when they start on a site. </a:t>
            </a:r>
          </a:p>
          <a:p>
            <a:r>
              <a:rPr lang="en-US" dirty="0"/>
              <a:t>Data </a:t>
            </a:r>
            <a:r>
              <a:rPr lang="en-US" dirty="0" err="1"/>
              <a:t>Sparsity</a:t>
            </a:r>
            <a:endParaRPr lang="en-US" dirty="0"/>
          </a:p>
          <a:p>
            <a:pPr lvl="1"/>
            <a:r>
              <a:rPr lang="en-US" dirty="0"/>
              <a:t>When historical or prior information is </a:t>
            </a:r>
            <a:r>
              <a:rPr lang="en-US" b="1" dirty="0"/>
              <a:t>insufficient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Unlike the cold start problem, this is in the system as a whole and is not specific to an individual.</a:t>
            </a:r>
          </a:p>
          <a:p>
            <a:r>
              <a:rPr lang="en-US" dirty="0"/>
              <a:t>Attacks:</a:t>
            </a:r>
          </a:p>
          <a:p>
            <a:pPr lvl="1"/>
            <a:r>
              <a:rPr lang="en-US" b="1" dirty="0"/>
              <a:t>Push Attack</a:t>
            </a:r>
            <a:r>
              <a:rPr lang="en-US" dirty="0"/>
              <a:t>: pushing ratings up by making fake users</a:t>
            </a:r>
          </a:p>
          <a:p>
            <a:pPr lvl="1"/>
            <a:r>
              <a:rPr lang="en-US" b="1" dirty="0"/>
              <a:t>Nuke attack</a:t>
            </a:r>
            <a:r>
              <a:rPr lang="en-US" dirty="0"/>
              <a:t>: </a:t>
            </a:r>
            <a:r>
              <a:rPr lang="en-US" dirty="0" err="1"/>
              <a:t>DDoS</a:t>
            </a:r>
            <a:r>
              <a:rPr lang="en-US" dirty="0"/>
              <a:t> attacks, stop the whole recommendation systems</a:t>
            </a:r>
          </a:p>
          <a:p>
            <a:r>
              <a:rPr lang="en-US" dirty="0"/>
              <a:t>Explanation</a:t>
            </a:r>
          </a:p>
          <a:p>
            <a:pPr lvl="1"/>
            <a:r>
              <a:rPr lang="en-US" dirty="0"/>
              <a:t>Recommender systems often recommend items with </a:t>
            </a:r>
            <a:r>
              <a:rPr lang="en-US" b="1" dirty="0"/>
              <a:t>no explanation</a:t>
            </a:r>
            <a:r>
              <a:rPr lang="en-US" dirty="0"/>
              <a:t> on why these items are recommended</a:t>
            </a:r>
          </a:p>
        </p:txBody>
      </p:sp>
    </p:spTree>
    <p:extLst>
      <p:ext uri="{BB962C8B-B14F-4D97-AF65-F5344CB8AC3E}">
        <p14:creationId xmlns:p14="http://schemas.microsoft.com/office/powerpoint/2010/main" val="54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Recommender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Content-based recommendation: </a:t>
            </a:r>
          </a:p>
          <a:p>
            <a:pPr lvl="1"/>
            <a:r>
              <a:rPr lang="en-US" dirty="0"/>
              <a:t>Recommend </a:t>
            </a:r>
            <a:r>
              <a:rPr lang="en-US" b="1" dirty="0"/>
              <a:t>based on similarity </a:t>
            </a:r>
            <a:r>
              <a:rPr lang="en-US" dirty="0"/>
              <a:t>between user features and item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Rating-based recommendation (Collaborative Filtering)</a:t>
            </a:r>
          </a:p>
          <a:p>
            <a:pPr lvl="1"/>
            <a:r>
              <a:rPr lang="en-US" dirty="0"/>
              <a:t>Recommend </a:t>
            </a:r>
            <a:r>
              <a:rPr lang="en-US" b="1" dirty="0"/>
              <a:t>based on rating </a:t>
            </a:r>
            <a:r>
              <a:rPr lang="en-US" dirty="0"/>
              <a:t>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Clustering-based recommendation</a:t>
            </a:r>
          </a:p>
          <a:p>
            <a:pPr lvl="1"/>
            <a:r>
              <a:rPr lang="en-US" dirty="0"/>
              <a:t>Recommend </a:t>
            </a:r>
            <a:r>
              <a:rPr lang="en-US" b="1" dirty="0"/>
              <a:t>based on clusters of rating </a:t>
            </a:r>
            <a:r>
              <a:rPr lang="en-US" dirty="0"/>
              <a:t>matrix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Content-based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Assumption: a </a:t>
            </a:r>
            <a:r>
              <a:rPr lang="en-US" b="1" dirty="0"/>
              <a:t>user’s interest </a:t>
            </a:r>
            <a:r>
              <a:rPr lang="en-US" dirty="0"/>
              <a:t>should match the description of the items that the user should be recommended by the system. </a:t>
            </a:r>
          </a:p>
          <a:p>
            <a:pPr lvl="1"/>
            <a:r>
              <a:rPr lang="en-US" dirty="0"/>
              <a:t>The more similar the item’s description to that of the user’s interest, the more likely that the user finds the item’s recommendation interesting.</a:t>
            </a:r>
          </a:p>
          <a:p>
            <a:r>
              <a:rPr lang="en-US" dirty="0"/>
              <a:t>Goal: </a:t>
            </a:r>
            <a:r>
              <a:rPr lang="en-US" b="1" dirty="0"/>
              <a:t>find the similarity </a:t>
            </a:r>
            <a:r>
              <a:rPr lang="en-US" dirty="0"/>
              <a:t>between the user and all of the existing items is the core of this type of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16350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Week 5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b="1" dirty="0"/>
              <a:t>Classification vs. Regression:</a:t>
            </a:r>
          </a:p>
        </p:txBody>
      </p:sp>
      <p:sp>
        <p:nvSpPr>
          <p:cNvPr id="16" name="Flowchart: Decision 15"/>
          <p:cNvSpPr/>
          <p:nvPr/>
        </p:nvSpPr>
        <p:spPr>
          <a:xfrm>
            <a:off x="2971800" y="2686048"/>
            <a:ext cx="3048000" cy="8382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7" name="Flowchart: Decision 16"/>
          <p:cNvSpPr/>
          <p:nvPr/>
        </p:nvSpPr>
        <p:spPr>
          <a:xfrm>
            <a:off x="2971800" y="4648200"/>
            <a:ext cx="3048000" cy="8382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81200" y="310514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5934" y="2895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Profile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07333" y="2858869"/>
            <a:ext cx="197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Predicting Student</a:t>
            </a:r>
          </a:p>
          <a:p>
            <a:r>
              <a:rPr lang="en-US" dirty="0"/>
              <a:t>Pass or Fail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7973" y="4800600"/>
            <a:ext cx="267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Predicting Student Mark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096000" y="3124200"/>
            <a:ext cx="6297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81200" y="50292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85367" y="5061099"/>
            <a:ext cx="6297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7200" y="48122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Profile</a:t>
            </a:r>
          </a:p>
        </p:txBody>
      </p:sp>
    </p:spTree>
    <p:extLst>
      <p:ext uri="{BB962C8B-B14F-4D97-AF65-F5344CB8AC3E}">
        <p14:creationId xmlns:p14="http://schemas.microsoft.com/office/powerpoint/2010/main" val="23497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Content-based Recommendation: An Example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86150"/>
            <a:ext cx="4183122" cy="31432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4215978" cy="3165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29200" y="1905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profile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61838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 recommended</a:t>
            </a:r>
          </a:p>
        </p:txBody>
      </p:sp>
    </p:spTree>
    <p:extLst>
      <p:ext uri="{BB962C8B-B14F-4D97-AF65-F5344CB8AC3E}">
        <p14:creationId xmlns:p14="http://schemas.microsoft.com/office/powerpoint/2010/main" val="5839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Content-based Recommendation: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51459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We represent user profiles and item descriptions by </a:t>
                </a:r>
                <a:r>
                  <a:rPr lang="en-US" dirty="0" err="1"/>
                  <a:t>vectorizing</a:t>
                </a:r>
                <a:r>
                  <a:rPr lang="en-US" dirty="0"/>
                  <a:t> them using a set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keywords (e.g., using </a:t>
                </a:r>
                <a:r>
                  <a:rPr lang="en-US" b="1" dirty="0"/>
                  <a:t>TF-IDF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Compute their (cosine) similarity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Recommend the top most similar items to the user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514599"/>
              </a:xfrm>
              <a:blipFill rotWithShape="1">
                <a:blip r:embed="rId5"/>
                <a:stretch>
                  <a:fillRect l="-222" t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57400"/>
            <a:ext cx="2496317" cy="270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362200"/>
            <a:ext cx="2668046" cy="268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00" y="3048000"/>
            <a:ext cx="5457863" cy="52923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98" y="4267200"/>
            <a:ext cx="7226405" cy="239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3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Rating-based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Collaborative filtering: recommend items by only </a:t>
            </a:r>
            <a:r>
              <a:rPr lang="en-US" b="1" dirty="0"/>
              <a:t>users’ past behavior</a:t>
            </a:r>
          </a:p>
          <a:p>
            <a:r>
              <a:rPr lang="en-US" dirty="0"/>
              <a:t>Advantage: we don’t need to have additional information about the users or content of the items</a:t>
            </a:r>
          </a:p>
          <a:p>
            <a:pPr lvl="1"/>
            <a:r>
              <a:rPr lang="en-US" dirty="0"/>
              <a:t>Users’ </a:t>
            </a:r>
            <a:r>
              <a:rPr lang="en-US" b="1" dirty="0"/>
              <a:t>rating</a:t>
            </a:r>
            <a:r>
              <a:rPr lang="en-US" dirty="0"/>
              <a:t> or </a:t>
            </a:r>
            <a:r>
              <a:rPr lang="en-US" b="1" dirty="0"/>
              <a:t>purchase history</a:t>
            </a:r>
            <a:r>
              <a:rPr lang="en-US" dirty="0"/>
              <a:t> is the only information that is needed to work</a:t>
            </a:r>
          </a:p>
          <a:p>
            <a:r>
              <a:rPr lang="en-US" dirty="0"/>
              <a:t>Input: Rating matrix</a:t>
            </a:r>
          </a:p>
          <a:p>
            <a:pPr lvl="1"/>
            <a:r>
              <a:rPr lang="en-US" dirty="0"/>
              <a:t>Users rate (rank) items (purchased, watched)</a:t>
            </a:r>
          </a:p>
          <a:p>
            <a:pPr lvl="1"/>
            <a:r>
              <a:rPr lang="en-US" dirty="0"/>
              <a:t>Explicit ratings: entered by a user directly</a:t>
            </a:r>
          </a:p>
          <a:p>
            <a:pPr lvl="1"/>
            <a:r>
              <a:rPr lang="en-US" dirty="0"/>
              <a:t>Implicit ratings: inferred from other user behavior</a:t>
            </a:r>
          </a:p>
          <a:p>
            <a:pPr lvl="2"/>
            <a:r>
              <a:rPr lang="en-US" dirty="0"/>
              <a:t>e.g. the amount of time users spent on a webpage</a:t>
            </a:r>
          </a:p>
          <a:p>
            <a:pPr lvl="2"/>
            <a:r>
              <a:rPr lang="en-US" dirty="0"/>
              <a:t>e.g. the number of times users listen to a song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5334000"/>
            <a:ext cx="4692318" cy="13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CF vs. Item-based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4419600" cy="2392363"/>
          </a:xfrm>
        </p:spPr>
        <p:txBody>
          <a:bodyPr>
            <a:normAutofit/>
          </a:bodyPr>
          <a:lstStyle/>
          <a:p>
            <a:r>
              <a:rPr lang="en-US" dirty="0"/>
              <a:t>Find similar users to me and recommend what they liked</a:t>
            </a:r>
          </a:p>
          <a:p>
            <a:r>
              <a:rPr lang="en-US" dirty="0"/>
              <a:t>Why?: users with similar </a:t>
            </a:r>
            <a:r>
              <a:rPr lang="en-US" b="1" dirty="0"/>
              <a:t>previous </a:t>
            </a:r>
            <a:r>
              <a:rPr lang="en-US" dirty="0"/>
              <a:t>ratings for items are likely to rate future items similarly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04509" y="3774202"/>
            <a:ext cx="4087091" cy="2463959"/>
          </a:xfrm>
        </p:spPr>
        <p:txBody>
          <a:bodyPr>
            <a:normAutofit/>
          </a:bodyPr>
          <a:lstStyle/>
          <a:p>
            <a:r>
              <a:rPr lang="en-US" dirty="0"/>
              <a:t>Find similar items to those that I have previously liked</a:t>
            </a:r>
          </a:p>
          <a:p>
            <a:pPr marL="342900" lvl="2" indent="-342900">
              <a:buFont typeface="Wingdings" pitchFamily="2" charset="2"/>
              <a:buChar char="v"/>
            </a:pPr>
            <a:r>
              <a:rPr lang="en-US" dirty="0"/>
              <a:t>Why?: Items that have received similar ratings </a:t>
            </a:r>
            <a:r>
              <a:rPr lang="en-US" b="1" dirty="0"/>
              <a:t>previously </a:t>
            </a:r>
            <a:r>
              <a:rPr lang="en-US" dirty="0"/>
              <a:t>from users are likely to receive similar ratings from future users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3000" y="1491720"/>
            <a:ext cx="2438400" cy="1817159"/>
            <a:chOff x="4876800" y="1676400"/>
            <a:chExt cx="2438400" cy="181715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676400"/>
              <a:ext cx="2266950" cy="1817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4876800" y="2057400"/>
              <a:ext cx="2438400" cy="68580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91200" y="1447800"/>
            <a:ext cx="2266950" cy="1943100"/>
            <a:chOff x="5791200" y="1447800"/>
            <a:chExt cx="2266950" cy="1943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1447800"/>
              <a:ext cx="2266950" cy="1817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Oval 8"/>
            <p:cNvSpPr/>
            <p:nvPr/>
          </p:nvSpPr>
          <p:spPr>
            <a:xfrm rot="5400000">
              <a:off x="6638925" y="1971675"/>
              <a:ext cx="1943100" cy="89535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43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Filtering: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267200" cy="39512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Weigh all </a:t>
            </a:r>
            <a:r>
              <a:rPr lang="en-US" dirty="0">
                <a:solidFill>
                  <a:srgbClr val="FF0000"/>
                </a:solidFill>
              </a:rPr>
              <a:t>users</a:t>
            </a:r>
            <a:r>
              <a:rPr lang="en-US" dirty="0"/>
              <a:t> with respect to their similarity with the current </a:t>
            </a:r>
            <a:r>
              <a:rPr lang="en-US" dirty="0">
                <a:solidFill>
                  <a:srgbClr val="FF0000"/>
                </a:solidFill>
              </a:rPr>
              <a:t>user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a subset of the </a:t>
            </a:r>
            <a:r>
              <a:rPr lang="en-US" dirty="0">
                <a:solidFill>
                  <a:srgbClr val="FF0000"/>
                </a:solidFill>
              </a:rPr>
              <a:t>users</a:t>
            </a:r>
            <a:r>
              <a:rPr lang="en-US" dirty="0"/>
              <a:t> (e.g. top-k neighbors) as recommenders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Predict the rating of the user for specific items using neighbors’ ratings for the same (or similar) </a:t>
            </a:r>
            <a:r>
              <a:rPr lang="en-US" dirty="0">
                <a:solidFill>
                  <a:srgbClr val="FF0000"/>
                </a:solidFill>
              </a:rPr>
              <a:t>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Recommend items with the highest predicted rank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Item-based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270375" cy="395128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Weigh all </a:t>
            </a:r>
            <a:r>
              <a:rPr lang="en-US" dirty="0">
                <a:solidFill>
                  <a:srgbClr val="FF0000"/>
                </a:solidFill>
              </a:rPr>
              <a:t>items</a:t>
            </a:r>
            <a:r>
              <a:rPr lang="en-US" dirty="0"/>
              <a:t> with respect to their similarity with the current </a:t>
            </a:r>
            <a:r>
              <a:rPr lang="en-US" dirty="0">
                <a:solidFill>
                  <a:srgbClr val="FF0000"/>
                </a:solidFill>
              </a:rPr>
              <a:t>item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a subset of the </a:t>
            </a:r>
            <a:r>
              <a:rPr lang="en-US" dirty="0">
                <a:solidFill>
                  <a:srgbClr val="FF0000"/>
                </a:solidFill>
              </a:rPr>
              <a:t>items</a:t>
            </a:r>
            <a:r>
              <a:rPr lang="en-US" dirty="0"/>
              <a:t> (e.g. top-k neighbors) as recommenders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Predict the rating of the user for specific items using neighbors’ ratings for the same (or similar) </a:t>
            </a:r>
            <a:r>
              <a:rPr lang="en-US" dirty="0">
                <a:solidFill>
                  <a:srgbClr val="FF0000"/>
                </a:solidFill>
              </a:rPr>
              <a:t>items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Recommend items with the highest predicted rank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01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vs. Item-based CF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Finds the </a:t>
                </a:r>
                <a:r>
                  <a:rPr lang="en-US" b="1" dirty="0"/>
                  <a:t>most similar users</a:t>
                </a:r>
                <a:r>
                  <a:rPr lang="en-US" dirty="0"/>
                  <a:t> to the current user</a:t>
                </a:r>
              </a:p>
              <a:p>
                <a:r>
                  <a:rPr lang="en-US" dirty="0"/>
                  <a:t>Cosine Similarity: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Pearson Similarity (Correlation Coefficient):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357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600200"/>
                <a:ext cx="44958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Finds the </a:t>
                </a:r>
                <a:r>
                  <a:rPr lang="en-US" b="1" dirty="0"/>
                  <a:t>most similar items </a:t>
                </a:r>
                <a:r>
                  <a:rPr lang="en-US" dirty="0"/>
                  <a:t>to the current item</a:t>
                </a:r>
              </a:p>
              <a:p>
                <a:r>
                  <a:rPr lang="en-US" dirty="0"/>
                  <a:t>Cosine Similarity: 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b="0" dirty="0"/>
                  <a:t>Pearson Similarity (Correlation Coefficient):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600200"/>
                <a:ext cx="4495800" cy="4525963"/>
              </a:xfrm>
              <a:blipFill rotWithShape="0">
                <a:blip r:embed="rId3"/>
                <a:stretch>
                  <a:fillRect l="-1221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89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vs. Item-based CF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8600" y="1600200"/>
                <a:ext cx="441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Update the ratings: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𝑠𝑖𝑚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𝑠𝑖𝑚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predicted rating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: user u’s mean rating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: user v’s mean rating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observed rating of user v for item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8600" y="1600200"/>
                <a:ext cx="4419600" cy="4525963"/>
              </a:xfrm>
              <a:blipFill rotWithShape="1">
                <a:blip r:embed="rId2"/>
                <a:stretch>
                  <a:fillRect l="-1241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600200"/>
                <a:ext cx="44958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Update the ratings: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𝑠𝑖𝑚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𝑠𝑖𝑚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: item i’s mean rating</a:t>
                </a: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dirty="0"/>
                  <a:t>: item j’s mean rating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600200"/>
                <a:ext cx="4495800" cy="4525963"/>
              </a:xfrm>
              <a:blipFill rotWithShape="1">
                <a:blip r:embed="rId3"/>
                <a:stretch>
                  <a:fillRect l="-1221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364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CF,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717"/>
          <a:stretch/>
        </p:blipFill>
        <p:spPr>
          <a:xfrm>
            <a:off x="457200" y="1298339"/>
            <a:ext cx="4790682" cy="17496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0" y="1542265"/>
            <a:ext cx="259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Predict Jane’s rating for Aladdin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2971800" y="1865431"/>
            <a:ext cx="2895600" cy="649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3711384"/>
            <a:ext cx="2895600" cy="2740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562187"/>
            <a:ext cx="4566010" cy="26100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200400"/>
            <a:ext cx="35814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1- Calculate average ratings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7200" y="3200400"/>
            <a:ext cx="448981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2- Calculate user-user similarity</a:t>
            </a:r>
          </a:p>
        </p:txBody>
      </p:sp>
    </p:spTree>
    <p:extLst>
      <p:ext uri="{BB962C8B-B14F-4D97-AF65-F5344CB8AC3E}">
        <p14:creationId xmlns:p14="http://schemas.microsoft.com/office/powerpoint/2010/main" val="1910216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CF, Example (cont’d)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10345"/>
            <a:ext cx="8229600" cy="31056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1611868"/>
            <a:ext cx="8001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3- Calculate Jane’s rating for Aladdin, Assume that neighborhood size = 2</a:t>
            </a:r>
          </a:p>
        </p:txBody>
      </p:sp>
    </p:spTree>
    <p:extLst>
      <p:ext uri="{BB962C8B-B14F-4D97-AF65-F5344CB8AC3E}">
        <p14:creationId xmlns:p14="http://schemas.microsoft.com/office/powerpoint/2010/main" val="3897325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Item-based CF,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9" r="925"/>
          <a:stretch/>
        </p:blipFill>
        <p:spPr>
          <a:xfrm>
            <a:off x="304800" y="1600200"/>
            <a:ext cx="3137734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03316"/>
            <a:ext cx="8025319" cy="2102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1143000"/>
            <a:ext cx="329013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1- Calculate average ratings</a:t>
            </a:r>
          </a:p>
        </p:txBody>
      </p:sp>
      <p:sp>
        <p:nvSpPr>
          <p:cNvPr id="8" name="Rectangle 7"/>
          <p:cNvSpPr/>
          <p:nvPr/>
        </p:nvSpPr>
        <p:spPr>
          <a:xfrm>
            <a:off x="4038601" y="1154668"/>
            <a:ext cx="495791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2- Calculate item-item similarity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99" y="4126468"/>
            <a:ext cx="8767911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3- Calculate Jane’s rating for Aladdin, Assume that neighborhood size =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746739"/>
            <a:ext cx="4957911" cy="19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7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4FBD06-4D2D-4BF8-B1AF-875DAB71792F}"/>
              </a:ext>
            </a:extLst>
          </p:cNvPr>
          <p:cNvSpPr/>
          <p:nvPr/>
        </p:nvSpPr>
        <p:spPr>
          <a:xfrm>
            <a:off x="419793" y="3863181"/>
            <a:ext cx="3352800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7E06E1-88DB-49C3-99DD-A57D4E1F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3803ICT course structure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562660-1C6C-4364-9331-4A15FEAF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76400"/>
            <a:ext cx="8382000" cy="4449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W1.</a:t>
            </a:r>
            <a:r>
              <a:rPr lang="en-US" dirty="0"/>
              <a:t> Introduction to Data Analytics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Data Preparation and Preprocessing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W2.</a:t>
            </a:r>
            <a:r>
              <a:rPr lang="en-US" dirty="0"/>
              <a:t> Data Preparation and Preprocessing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Data Analysis and Interpretation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W3.</a:t>
            </a:r>
            <a:r>
              <a:rPr lang="en-US" dirty="0"/>
              <a:t> Exploratory Data Analytics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W4.</a:t>
            </a:r>
            <a:r>
              <a:rPr lang="en-US" dirty="0"/>
              <a:t> Statistical Data Analytics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W5.</a:t>
            </a:r>
            <a:r>
              <a:rPr lang="en-US" dirty="0"/>
              <a:t> Predictive Data Analytics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W6.</a:t>
            </a:r>
            <a:r>
              <a:rPr lang="en-US" dirty="0"/>
              <a:t> Data Visualization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2CF82E-C282-4FC5-B29C-F93DFEE6A8CD}"/>
              </a:ext>
            </a:extLst>
          </p:cNvPr>
          <p:cNvSpPr txBox="1">
            <a:spLocks/>
          </p:cNvSpPr>
          <p:nvPr/>
        </p:nvSpPr>
        <p:spPr>
          <a:xfrm>
            <a:off x="4876800" y="16002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charset="2"/>
              <a:buChar char="v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itchFamily="49" charset="0"/>
              <a:buChar char="o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Analysis of special types of data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W7.</a:t>
            </a:r>
            <a:r>
              <a:rPr lang="en-US" dirty="0"/>
              <a:t> Time Series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W8.</a:t>
            </a:r>
            <a:r>
              <a:rPr lang="en-US" dirty="0"/>
              <a:t> Textual Data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W9.</a:t>
            </a:r>
            <a:r>
              <a:rPr lang="en-US" dirty="0"/>
              <a:t> Graph Data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Analysis with big data infrastructure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W10.</a:t>
            </a:r>
            <a:r>
              <a:rPr lang="en-US" dirty="0">
                <a:solidFill>
                  <a:prstClr val="black"/>
                </a:solidFill>
              </a:rPr>
              <a:t> Distributed Data Analysis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W11.</a:t>
            </a:r>
            <a:r>
              <a:rPr lang="en-US" dirty="0"/>
              <a:t> </a:t>
            </a:r>
            <a:r>
              <a:rPr lang="en-US" dirty="0">
                <a:solidFill>
                  <a:prstClr val="black"/>
                </a:solidFill>
              </a:rPr>
              <a:t>Cloud-based Data Analysis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W12. </a:t>
            </a:r>
            <a:r>
              <a:rPr lang="en-US" dirty="0"/>
              <a:t>Revision</a:t>
            </a:r>
          </a:p>
        </p:txBody>
      </p:sp>
    </p:spTree>
    <p:extLst>
      <p:ext uri="{BB962C8B-B14F-4D97-AF65-F5344CB8AC3E}">
        <p14:creationId xmlns:p14="http://schemas.microsoft.com/office/powerpoint/2010/main" val="358240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Clustering-based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Limitations</a:t>
            </a:r>
            <a:r>
              <a:rPr lang="en-US" dirty="0"/>
              <a:t> of rating-based recommendation: </a:t>
            </a:r>
          </a:p>
          <a:p>
            <a:pPr lvl="1"/>
            <a:r>
              <a:rPr lang="en-US" dirty="0"/>
              <a:t>Hard to </a:t>
            </a:r>
            <a:r>
              <a:rPr lang="en-US" b="1" dirty="0"/>
              <a:t>scale</a:t>
            </a:r>
            <a:r>
              <a:rPr lang="en-US" dirty="0"/>
              <a:t> with large data</a:t>
            </a:r>
          </a:p>
          <a:p>
            <a:pPr lvl="1"/>
            <a:r>
              <a:rPr lang="en-US" dirty="0"/>
              <a:t>Bad with </a:t>
            </a:r>
            <a:r>
              <a:rPr lang="en-US" b="1" dirty="0"/>
              <a:t>sparse</a:t>
            </a:r>
            <a:r>
              <a:rPr lang="en-US" dirty="0"/>
              <a:t> rating matrix</a:t>
            </a:r>
          </a:p>
          <a:p>
            <a:pPr lvl="1"/>
            <a:r>
              <a:rPr lang="en-US" dirty="0"/>
              <a:t>Bad with </a:t>
            </a:r>
            <a:r>
              <a:rPr lang="en-US" b="1" dirty="0"/>
              <a:t>diversity</a:t>
            </a:r>
            <a:r>
              <a:rPr lang="en-US" dirty="0"/>
              <a:t> of users and items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429000"/>
            <a:ext cx="4508500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6315" y="3059668"/>
            <a:ext cx="94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4495800"/>
            <a:ext cx="94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675986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Clustering-based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Solution: </a:t>
            </a:r>
            <a:r>
              <a:rPr lang="en-US" sz="2000" b="1" dirty="0"/>
              <a:t>clustering</a:t>
            </a:r>
            <a:r>
              <a:rPr lang="en-US" sz="2000" dirty="0"/>
              <a:t> the data before-hand</a:t>
            </a:r>
          </a:p>
          <a:p>
            <a:pPr lvl="1"/>
            <a:r>
              <a:rPr lang="en-US" sz="2000" dirty="0"/>
              <a:t>Clustering based on ratings: k-means [*], etc.</a:t>
            </a:r>
          </a:p>
          <a:p>
            <a:pPr lvl="1"/>
            <a:r>
              <a:rPr lang="en-US" sz="2000" b="1" dirty="0"/>
              <a:t>One-dimension clustering</a:t>
            </a:r>
            <a:r>
              <a:rPr lang="en-US" sz="2000" dirty="0"/>
              <a:t>: user clustering, item clustering</a:t>
            </a:r>
          </a:p>
          <a:p>
            <a:pPr lvl="1"/>
            <a:r>
              <a:rPr lang="en-US" sz="2000" b="1" dirty="0"/>
              <a:t>Co-clustering</a:t>
            </a:r>
          </a:p>
          <a:p>
            <a:r>
              <a:rPr lang="en-US" sz="2200" dirty="0"/>
              <a:t>Then, perform rating-based recommendation on each cluster</a:t>
            </a:r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05" y="4038600"/>
            <a:ext cx="2649595" cy="1600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205" y="3935488"/>
            <a:ext cx="2373595" cy="17033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6800" y="5638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clustering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6200" y="56504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clustering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64" y="3626323"/>
            <a:ext cx="2193636" cy="2088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400" y="5638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Co-clustering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6153090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[*] Al </a:t>
            </a:r>
            <a:r>
              <a:rPr lang="en-US" sz="1000" dirty="0" err="1"/>
              <a:t>Mamunur</a:t>
            </a:r>
            <a:r>
              <a:rPr lang="en-US" sz="1000" dirty="0"/>
              <a:t> Rashid, </a:t>
            </a:r>
            <a:r>
              <a:rPr lang="en-US" sz="1000" dirty="0" err="1"/>
              <a:t>Shyong</a:t>
            </a:r>
            <a:r>
              <a:rPr lang="en-US" sz="1000" dirty="0"/>
              <a:t> K. Lam, George </a:t>
            </a:r>
            <a:r>
              <a:rPr lang="en-US" sz="1000" dirty="0" err="1"/>
              <a:t>Karypis</a:t>
            </a:r>
            <a:r>
              <a:rPr lang="en-US" sz="1000" dirty="0"/>
              <a:t>, and John </a:t>
            </a:r>
            <a:r>
              <a:rPr lang="en-US" sz="1000" dirty="0" err="1"/>
              <a:t>Riedl</a:t>
            </a:r>
            <a:r>
              <a:rPr lang="en-US" sz="1000" dirty="0"/>
              <a:t>. "</a:t>
            </a:r>
            <a:r>
              <a:rPr lang="en-US" sz="1000" dirty="0" err="1"/>
              <a:t>ClustKNN</a:t>
            </a:r>
            <a:r>
              <a:rPr lang="en-US" sz="1000" dirty="0"/>
              <a:t>: a highly scalable hybrid model-&amp; memory-based CF algorithm." </a:t>
            </a:r>
            <a:r>
              <a:rPr lang="en-US" sz="1000" i="1" dirty="0"/>
              <a:t>Proceeding of </a:t>
            </a:r>
            <a:r>
              <a:rPr lang="en-US" sz="1000" i="1" dirty="0" err="1"/>
              <a:t>WebKDD</a:t>
            </a:r>
            <a:r>
              <a:rPr lang="en-US" sz="1000" dirty="0"/>
              <a:t> 2006 (2006).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659868"/>
            <a:ext cx="78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52600" y="3733800"/>
            <a:ext cx="94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737040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Clustering-based Recommendation – 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customer that shall be classified as a member of </a:t>
            </a:r>
            <a:r>
              <a:rPr lang="en-US" b="1" dirty="0">
                <a:solidFill>
                  <a:srgbClr val="FF0000"/>
                </a:solidFill>
              </a:rPr>
              <a:t>CLUSTER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will received recommendations based on preferences of the group:</a:t>
            </a:r>
          </a:p>
          <a:p>
            <a:pPr lvl="1"/>
            <a:r>
              <a:rPr lang="en-US" dirty="0"/>
              <a:t>Book 2 will be highly recommended to Customer F</a:t>
            </a:r>
          </a:p>
          <a:p>
            <a:pPr lvl="1"/>
            <a:r>
              <a:rPr lang="en-US" dirty="0"/>
              <a:t>Book 6 will also be recommended to some extent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Overcome the sparse data problem</a:t>
            </a:r>
          </a:p>
          <a:p>
            <a:pPr lvl="1"/>
            <a:r>
              <a:rPr lang="en-US" dirty="0"/>
              <a:t>Capture latent similarities between users and items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Recommendations (per cluster) maybe less relevant than collaborative filtering (per individual)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020717"/>
            <a:ext cx="6346018" cy="160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173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RecSys</a:t>
            </a:r>
            <a:r>
              <a:rPr lang="en-US" dirty="0"/>
              <a:t> -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measures:</a:t>
            </a:r>
          </a:p>
          <a:p>
            <a:pPr lvl="1"/>
            <a:r>
              <a:rPr lang="en-US" b="1" dirty="0"/>
              <a:t>User Satisfaction </a:t>
            </a:r>
            <a:r>
              <a:rPr lang="en-US" dirty="0"/>
              <a:t>(e.g. questionnaire)</a:t>
            </a:r>
          </a:p>
          <a:p>
            <a:r>
              <a:rPr lang="en-US" dirty="0"/>
              <a:t>Quantitative measures:</a:t>
            </a:r>
          </a:p>
          <a:p>
            <a:pPr lvl="1"/>
            <a:r>
              <a:rPr lang="en-US" dirty="0"/>
              <a:t>If ground truth is not available:</a:t>
            </a:r>
          </a:p>
          <a:p>
            <a:pPr lvl="2"/>
            <a:r>
              <a:rPr lang="en-US" dirty="0"/>
              <a:t>Add-on sales</a:t>
            </a:r>
          </a:p>
          <a:p>
            <a:pPr lvl="2"/>
            <a:r>
              <a:rPr lang="en-US" dirty="0"/>
              <a:t>Click-through rates</a:t>
            </a:r>
          </a:p>
          <a:p>
            <a:pPr lvl="2"/>
            <a:r>
              <a:rPr lang="en-US" dirty="0"/>
              <a:t>Number of products purchased</a:t>
            </a:r>
          </a:p>
          <a:p>
            <a:pPr lvl="1"/>
            <a:r>
              <a:rPr lang="en-US" dirty="0"/>
              <a:t>If ground truth is available:</a:t>
            </a:r>
          </a:p>
          <a:p>
            <a:pPr lvl="2"/>
            <a:r>
              <a:rPr lang="en-US" b="1" dirty="0"/>
              <a:t>Predictive accuracy</a:t>
            </a:r>
            <a:r>
              <a:rPr lang="en-US" dirty="0"/>
              <a:t>: </a:t>
            </a:r>
          </a:p>
          <a:p>
            <a:pPr lvl="3"/>
            <a:r>
              <a:rPr lang="en-US" dirty="0"/>
              <a:t>The ratio of predicted ratings being the true user ratings?</a:t>
            </a:r>
          </a:p>
          <a:p>
            <a:pPr lvl="2"/>
            <a:r>
              <a:rPr lang="en-US" dirty="0"/>
              <a:t>Rank accuracy</a:t>
            </a:r>
          </a:p>
        </p:txBody>
      </p:sp>
    </p:spTree>
    <p:extLst>
      <p:ext uri="{BB962C8B-B14F-4D97-AF65-F5344CB8AC3E}">
        <p14:creationId xmlns:p14="http://schemas.microsoft.com/office/powerpoint/2010/main" val="2353259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Mean Absolute Error (</a:t>
                </a:r>
                <a:r>
                  <a:rPr lang="en-US" b="1" i="1" dirty="0"/>
                  <a:t>MAE</a:t>
                </a:r>
                <a:r>
                  <a:rPr lang="en-US" b="1" dirty="0"/>
                  <a:t>). </a:t>
                </a:r>
                <a:r>
                  <a:rPr lang="en-US" dirty="0"/>
                  <a:t>The average absolute deviation between a predicted rating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and the user’s true rating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𝑁𝑀𝐴𝐸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Root Mean Square Error (</a:t>
                </a:r>
                <a:r>
                  <a:rPr lang="en-US" b="1" i="1" dirty="0"/>
                  <a:t>RMSE</a:t>
                </a:r>
                <a:r>
                  <a:rPr lang="en-US" b="1" dirty="0"/>
                  <a:t>). </a:t>
                </a:r>
                <a:r>
                  <a:rPr lang="en-US" dirty="0"/>
                  <a:t>Similar to </a:t>
                </a:r>
                <a:r>
                  <a:rPr lang="en-US" i="1" dirty="0"/>
                  <a:t>MAE</a:t>
                </a:r>
                <a:r>
                  <a:rPr lang="en-US" dirty="0"/>
                  <a:t>, but places more emphasis on larger deviation</a:t>
                </a:r>
              </a:p>
              <a:p>
                <a:pPr lvl="0"/>
                <a:endParaRPr lang="en-US" dirty="0"/>
              </a:p>
              <a:p>
                <a:endParaRPr lang="de-AT" dirty="0"/>
              </a:p>
              <a:p>
                <a:endParaRPr lang="de-AT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09800"/>
            <a:ext cx="2649959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327664"/>
            <a:ext cx="3065097" cy="8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29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Example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621016"/>
            <a:ext cx="3657600" cy="1655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41" y="3876675"/>
            <a:ext cx="644171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78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Kendall’s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Compares concordant </a:t>
                </a:r>
                <a:r>
                  <a:rPr lang="en-US" dirty="0"/>
                  <a:t>the items of the recommended ranking list </a:t>
                </a:r>
                <a:r>
                  <a:rPr lang="en-US" b="1" dirty="0"/>
                  <a:t>against the ground truth</a:t>
                </a:r>
                <a:r>
                  <a:rPr lang="en-US" dirty="0"/>
                  <a:t> ranking list</a:t>
                </a:r>
              </a:p>
              <a:p>
                <a:pPr lvl="2"/>
                <a:r>
                  <a:rPr lang="en-US" dirty="0"/>
                  <a:t>If the two orders are consistent, it is concordant</a:t>
                </a:r>
              </a:p>
              <a:p>
                <a:pPr lvl="2"/>
                <a:r>
                  <a:rPr lang="en-US" dirty="0"/>
                  <a:t>E.g., for top 4 items in ranking list, there are 4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3/2=6 pairs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the number of </a:t>
                </a:r>
                <a:r>
                  <a:rPr lang="en-US" dirty="0" err="1"/>
                  <a:t>concordants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the number of </a:t>
                </a:r>
                <a:r>
                  <a:rPr lang="en-US" dirty="0" err="1"/>
                  <a:t>disconcordants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480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Accuracy: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Open Sans" panose="020B0606030504020204" pitchFamily="34" charset="0"/>
                  </a:rPr>
                  <a:t>Consider a set of four items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Open Sans" panose="020B0606030504020204" pitchFamily="34" charset="0"/>
                  </a:rPr>
                  <a:t>for which the predicted and true rankings are as follows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539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2462224"/>
            <a:ext cx="3276600" cy="1500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4001869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Pair of items and their status {</a:t>
            </a:r>
            <a:r>
              <a:rPr lang="en-US" b="1" dirty="0">
                <a:solidFill>
                  <a:srgbClr val="1923F3"/>
                </a:solidFill>
                <a:latin typeface="Open Sans" panose="020B0606030504020204" pitchFamily="34" charset="0"/>
              </a:rPr>
              <a:t>concordant</a:t>
            </a:r>
            <a:r>
              <a:rPr lang="en-US" dirty="0">
                <a:latin typeface="Open Sans" panose="020B0606030504020204" pitchFamily="34" charset="0"/>
              </a:rPr>
              <a:t>/</a:t>
            </a:r>
            <a:r>
              <a:rPr lang="en-US" b="1" dirty="0">
                <a:solidFill>
                  <a:srgbClr val="FF0000"/>
                </a:solidFill>
                <a:latin typeface="Open Sans" panose="020B0606030504020204" pitchFamily="34" charset="0"/>
              </a:rPr>
              <a:t>discordant</a:t>
            </a:r>
            <a:r>
              <a:rPr lang="en-US" dirty="0">
                <a:latin typeface="Open Sans" panose="020B0606030504020204" pitchFamily="34" charset="0"/>
              </a:rPr>
              <a:t>} are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13" y="4648200"/>
            <a:ext cx="2312062" cy="2133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00" y="4875882"/>
            <a:ext cx="2373639" cy="76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9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>
                <a:hlinkClick r:id="rId2"/>
              </a:rPr>
              <a:t>[1] https://blog.exploratory.io/find-correlation-or-similarity-among-categories-or-variables-4813130f53c0</a:t>
            </a:r>
          </a:p>
          <a:p>
            <a:pPr marL="0" indent="0">
              <a:buNone/>
            </a:pPr>
            <a:r>
              <a:rPr lang="en-US" sz="1000" dirty="0">
                <a:hlinkClick r:id="rId2"/>
              </a:rPr>
              <a:t>[2] https://blog.exploratory.io/an-introduction-to-regression-analysis-in-exploratory-9422237c0ff8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hlinkClick r:id="rId3"/>
              </a:rPr>
              <a:t>[3] https://www.slideshare.net/PhamCuong/clustering-technique-for-collaborative-filtering-recommendation-and-application-to-venue-recommendation</a:t>
            </a:r>
            <a:r>
              <a:rPr lang="en-US" sz="1000" dirty="0"/>
              <a:t> </a:t>
            </a:r>
          </a:p>
          <a:p>
            <a:pPr marL="0" indent="0">
              <a:buNone/>
            </a:pPr>
            <a:r>
              <a:rPr lang="en-US" sz="1000" dirty="0"/>
              <a:t>[4] R. </a:t>
            </a:r>
            <a:r>
              <a:rPr lang="en-US" sz="1000" dirty="0" err="1"/>
              <a:t>Zafarani</a:t>
            </a:r>
            <a:r>
              <a:rPr lang="en-US" sz="1000" dirty="0"/>
              <a:t>, M. A. </a:t>
            </a:r>
            <a:r>
              <a:rPr lang="en-US" sz="1000" dirty="0" err="1"/>
              <a:t>Abbasi</a:t>
            </a:r>
            <a:r>
              <a:rPr lang="en-US" sz="1000" dirty="0"/>
              <a:t>, and H. Liu, Social Media Mining: An Introduction, Cambridge University Press, 2014. </a:t>
            </a:r>
            <a:r>
              <a:rPr lang="en-US" sz="1000" dirty="0">
                <a:hlinkClick r:id="rId4"/>
              </a:rPr>
              <a:t>http://socialmediamining.info/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[5] </a:t>
            </a:r>
            <a:r>
              <a:rPr lang="en-US" sz="1000" dirty="0">
                <a:hlinkClick r:id="rId5"/>
              </a:rPr>
              <a:t>https://www.slideshare.net/xamat/recommender-systems-machine-learning-summer-school-2014-cmu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[6] Business Forecasting: Pearson New International Edition, 9/E </a:t>
            </a:r>
            <a:r>
              <a:rPr lang="en-US" sz="1000" dirty="0" err="1"/>
              <a:t>Hanke</a:t>
            </a:r>
            <a:r>
              <a:rPr lang="en-US" sz="1000" dirty="0"/>
              <a:t> &amp; </a:t>
            </a:r>
            <a:r>
              <a:rPr lang="en-US" sz="1000" dirty="0" err="1"/>
              <a:t>Wichern</a:t>
            </a:r>
            <a:r>
              <a:rPr lang="en-US" sz="1000" dirty="0"/>
              <a:t> ©2014  |  Pearson  |  Published: 15 Aug 2013 ISBN-10: 1292023007 | ISBN-13: 9781292023007</a:t>
            </a:r>
          </a:p>
          <a:p>
            <a:pPr marL="0" indent="0">
              <a:buNone/>
            </a:pPr>
            <a:r>
              <a:rPr lang="en-US" sz="1000" dirty="0"/>
              <a:t>[7] </a:t>
            </a:r>
            <a:r>
              <a:rPr lang="en-US" sz="1000" dirty="0">
                <a:hlinkClick r:id="rId6"/>
              </a:rPr>
              <a:t>http://business.unr.edu/faculty/ronlembke/handouts/Seasonality%20Final17.pdf</a:t>
            </a:r>
            <a:r>
              <a:rPr lang="en-US" sz="1000" dirty="0"/>
              <a:t> </a:t>
            </a:r>
          </a:p>
          <a:p>
            <a:pPr marL="0" indent="0">
              <a:buNone/>
            </a:pP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0169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b="1" dirty="0"/>
              <a:t>Forecasting: </a:t>
            </a:r>
            <a:r>
              <a:rPr lang="en-US" dirty="0"/>
              <a:t>Temporal Prediction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Recommender Systems: </a:t>
            </a:r>
            <a:r>
              <a:rPr lang="en-US" dirty="0"/>
              <a:t>Personalized Prediction</a:t>
            </a:r>
          </a:p>
        </p:txBody>
      </p:sp>
    </p:spTree>
    <p:extLst>
      <p:ext uri="{BB962C8B-B14F-4D97-AF65-F5344CB8AC3E}">
        <p14:creationId xmlns:p14="http://schemas.microsoft.com/office/powerpoint/2010/main" val="38518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Forecasting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What is forecasting?</a:t>
            </a:r>
          </a:p>
          <a:p>
            <a:pPr lvl="1"/>
            <a:r>
              <a:rPr lang="en-US" dirty="0"/>
              <a:t>Forecasting is a tool used for predicting </a:t>
            </a:r>
            <a:r>
              <a:rPr lang="en-US" dirty="0">
                <a:solidFill>
                  <a:srgbClr val="FF0000"/>
                </a:solidFill>
              </a:rPr>
              <a:t>future</a:t>
            </a:r>
            <a:r>
              <a:rPr lang="en-US" dirty="0"/>
              <a:t> based on past information.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Strategic planning (long range planning)</a:t>
            </a:r>
          </a:p>
          <a:p>
            <a:pPr lvl="1"/>
            <a:r>
              <a:rPr lang="en-US" dirty="0"/>
              <a:t>Finance and accounting (budgets and cost controls)</a:t>
            </a:r>
          </a:p>
          <a:p>
            <a:pPr lvl="1"/>
            <a:r>
              <a:rPr lang="en-US" dirty="0"/>
              <a:t>Marketing (future sales, new products)</a:t>
            </a:r>
          </a:p>
          <a:p>
            <a:pPr lvl="1"/>
            <a:r>
              <a:rPr lang="en-US" dirty="0"/>
              <a:t>Production and operations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Forecasting: Example</a:t>
            </a:r>
          </a:p>
        </p:txBody>
      </p:sp>
      <p:grpSp>
        <p:nvGrpSpPr>
          <p:cNvPr id="42" name="Group 38"/>
          <p:cNvGrpSpPr>
            <a:grpSpLocks/>
          </p:cNvGrpSpPr>
          <p:nvPr/>
        </p:nvGrpSpPr>
        <p:grpSpPr bwMode="auto">
          <a:xfrm>
            <a:off x="1295400" y="3795713"/>
            <a:ext cx="2057400" cy="381000"/>
            <a:chOff x="720" y="2304"/>
            <a:chExt cx="1296" cy="240"/>
          </a:xfrm>
        </p:grpSpPr>
        <p:sp>
          <p:nvSpPr>
            <p:cNvPr id="43" name="Oval 19"/>
            <p:cNvSpPr>
              <a:spLocks noChangeArrowheads="1"/>
            </p:cNvSpPr>
            <p:nvPr/>
          </p:nvSpPr>
          <p:spPr bwMode="auto">
            <a:xfrm>
              <a:off x="720" y="2400"/>
              <a:ext cx="96" cy="96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20"/>
            <p:cNvSpPr>
              <a:spLocks noChangeArrowheads="1"/>
            </p:cNvSpPr>
            <p:nvPr/>
          </p:nvSpPr>
          <p:spPr bwMode="auto">
            <a:xfrm>
              <a:off x="960" y="2304"/>
              <a:ext cx="96" cy="96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val 21"/>
            <p:cNvSpPr>
              <a:spLocks noChangeArrowheads="1"/>
            </p:cNvSpPr>
            <p:nvPr/>
          </p:nvSpPr>
          <p:spPr bwMode="auto">
            <a:xfrm>
              <a:off x="1200" y="2448"/>
              <a:ext cx="96" cy="96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val 22"/>
            <p:cNvSpPr>
              <a:spLocks noChangeArrowheads="1"/>
            </p:cNvSpPr>
            <p:nvPr/>
          </p:nvSpPr>
          <p:spPr bwMode="auto">
            <a:xfrm>
              <a:off x="1440" y="2352"/>
              <a:ext cx="96" cy="96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1680" y="2400"/>
              <a:ext cx="96" cy="96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24"/>
            <p:cNvSpPr>
              <a:spLocks noChangeArrowheads="1"/>
            </p:cNvSpPr>
            <p:nvPr/>
          </p:nvSpPr>
          <p:spPr bwMode="auto">
            <a:xfrm>
              <a:off x="1920" y="2448"/>
              <a:ext cx="96" cy="96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3400" y="1433513"/>
            <a:ext cx="4724400" cy="3733800"/>
            <a:chOff x="240" y="816"/>
            <a:chExt cx="2976" cy="2352"/>
          </a:xfrm>
        </p:grpSpPr>
        <p:sp>
          <p:nvSpPr>
            <p:cNvPr id="50" name="Text Box 6"/>
            <p:cNvSpPr txBox="1">
              <a:spLocks noChangeArrowheads="1"/>
            </p:cNvSpPr>
            <p:nvPr/>
          </p:nvSpPr>
          <p:spPr bwMode="auto">
            <a:xfrm>
              <a:off x="240" y="816"/>
              <a:ext cx="20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Demand for Mercedes E Class</a:t>
              </a:r>
            </a:p>
          </p:txBody>
        </p:sp>
        <p:grpSp>
          <p:nvGrpSpPr>
            <p:cNvPr id="51" name="Group 41"/>
            <p:cNvGrpSpPr>
              <a:grpSpLocks/>
            </p:cNvGrpSpPr>
            <p:nvPr/>
          </p:nvGrpSpPr>
          <p:grpSpPr bwMode="auto">
            <a:xfrm>
              <a:off x="528" y="1104"/>
              <a:ext cx="2688" cy="2064"/>
              <a:chOff x="528" y="1104"/>
              <a:chExt cx="2688" cy="2064"/>
            </a:xfrm>
          </p:grpSpPr>
          <p:sp>
            <p:nvSpPr>
              <p:cNvPr id="52" name="Line 3"/>
              <p:cNvSpPr>
                <a:spLocks noChangeShapeType="1"/>
              </p:cNvSpPr>
              <p:nvPr/>
            </p:nvSpPr>
            <p:spPr bwMode="auto">
              <a:xfrm flipV="1">
                <a:off x="528" y="1104"/>
                <a:ext cx="0" cy="182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4"/>
              <p:cNvSpPr>
                <a:spLocks noChangeShapeType="1"/>
              </p:cNvSpPr>
              <p:nvPr/>
            </p:nvSpPr>
            <p:spPr bwMode="auto">
              <a:xfrm>
                <a:off x="528" y="2928"/>
                <a:ext cx="2208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Text Box 5"/>
              <p:cNvSpPr txBox="1">
                <a:spLocks noChangeArrowheads="1"/>
              </p:cNvSpPr>
              <p:nvPr/>
            </p:nvSpPr>
            <p:spPr bwMode="auto">
              <a:xfrm>
                <a:off x="2592" y="2841"/>
                <a:ext cx="6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Time</a:t>
                </a:r>
              </a:p>
            </p:txBody>
          </p:sp>
          <p:sp>
            <p:nvSpPr>
              <p:cNvPr id="55" name="Line 7"/>
              <p:cNvSpPr>
                <a:spLocks noChangeShapeType="1"/>
              </p:cNvSpPr>
              <p:nvPr/>
            </p:nvSpPr>
            <p:spPr bwMode="auto">
              <a:xfrm>
                <a:off x="76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Line 8"/>
              <p:cNvSpPr>
                <a:spLocks noChangeShapeType="1"/>
              </p:cNvSpPr>
              <p:nvPr/>
            </p:nvSpPr>
            <p:spPr bwMode="auto">
              <a:xfrm>
                <a:off x="100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Line 9"/>
              <p:cNvSpPr>
                <a:spLocks noChangeShapeType="1"/>
              </p:cNvSpPr>
              <p:nvPr/>
            </p:nvSpPr>
            <p:spPr bwMode="auto">
              <a:xfrm>
                <a:off x="124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Line 10"/>
              <p:cNvSpPr>
                <a:spLocks noChangeShapeType="1"/>
              </p:cNvSpPr>
              <p:nvPr/>
            </p:nvSpPr>
            <p:spPr bwMode="auto">
              <a:xfrm>
                <a:off x="148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Line 11"/>
              <p:cNvSpPr>
                <a:spLocks noChangeShapeType="1"/>
              </p:cNvSpPr>
              <p:nvPr/>
            </p:nvSpPr>
            <p:spPr bwMode="auto">
              <a:xfrm>
                <a:off x="172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2"/>
              <p:cNvSpPr>
                <a:spLocks noChangeShapeType="1"/>
              </p:cNvSpPr>
              <p:nvPr/>
            </p:nvSpPr>
            <p:spPr bwMode="auto">
              <a:xfrm>
                <a:off x="196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Text Box 13"/>
              <p:cNvSpPr txBox="1">
                <a:spLocks noChangeArrowheads="1"/>
              </p:cNvSpPr>
              <p:nvPr/>
            </p:nvSpPr>
            <p:spPr bwMode="auto">
              <a:xfrm>
                <a:off x="624" y="2976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Jan </a:t>
                </a:r>
              </a:p>
            </p:txBody>
          </p:sp>
          <p:sp>
            <p:nvSpPr>
              <p:cNvPr id="62" name="Text Box 14"/>
              <p:cNvSpPr txBox="1">
                <a:spLocks noChangeArrowheads="1"/>
              </p:cNvSpPr>
              <p:nvPr/>
            </p:nvSpPr>
            <p:spPr bwMode="auto">
              <a:xfrm>
                <a:off x="864" y="2976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Feb </a:t>
                </a:r>
              </a:p>
            </p:txBody>
          </p:sp>
          <p:sp>
            <p:nvSpPr>
              <p:cNvPr id="63" name="Text Box 15"/>
              <p:cNvSpPr txBox="1">
                <a:spLocks noChangeArrowheads="1"/>
              </p:cNvSpPr>
              <p:nvPr/>
            </p:nvSpPr>
            <p:spPr bwMode="auto">
              <a:xfrm>
                <a:off x="110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Mar</a:t>
                </a:r>
              </a:p>
            </p:txBody>
          </p:sp>
          <p:sp>
            <p:nvSpPr>
              <p:cNvPr id="64" name="Text Box 16"/>
              <p:cNvSpPr txBox="1">
                <a:spLocks noChangeArrowheads="1"/>
              </p:cNvSpPr>
              <p:nvPr/>
            </p:nvSpPr>
            <p:spPr bwMode="auto">
              <a:xfrm>
                <a:off x="134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Apr</a:t>
                </a:r>
              </a:p>
            </p:txBody>
          </p:sp>
          <p:sp>
            <p:nvSpPr>
              <p:cNvPr id="65" name="Text Box 17"/>
              <p:cNvSpPr txBox="1">
                <a:spLocks noChangeArrowheads="1"/>
              </p:cNvSpPr>
              <p:nvPr/>
            </p:nvSpPr>
            <p:spPr bwMode="auto">
              <a:xfrm>
                <a:off x="158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May</a:t>
                </a:r>
              </a:p>
            </p:txBody>
          </p:sp>
          <p:sp>
            <p:nvSpPr>
              <p:cNvPr id="66" name="Text Box 18"/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Jun</a:t>
                </a:r>
              </a:p>
            </p:txBody>
          </p:sp>
          <p:sp>
            <p:nvSpPr>
              <p:cNvPr id="67" name="Line 25"/>
              <p:cNvSpPr>
                <a:spLocks noChangeShapeType="1"/>
              </p:cNvSpPr>
              <p:nvPr/>
            </p:nvSpPr>
            <p:spPr bwMode="auto">
              <a:xfrm>
                <a:off x="220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Line 26"/>
              <p:cNvSpPr>
                <a:spLocks noChangeShapeType="1"/>
              </p:cNvSpPr>
              <p:nvPr/>
            </p:nvSpPr>
            <p:spPr bwMode="auto">
              <a:xfrm>
                <a:off x="2448" y="28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Text Box 27"/>
              <p:cNvSpPr txBox="1">
                <a:spLocks noChangeArrowheads="1"/>
              </p:cNvSpPr>
              <p:nvPr/>
            </p:nvSpPr>
            <p:spPr bwMode="auto">
              <a:xfrm>
                <a:off x="206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Jul</a:t>
                </a:r>
              </a:p>
            </p:txBody>
          </p:sp>
          <p:sp>
            <p:nvSpPr>
              <p:cNvPr id="70" name="Text Box 28"/>
              <p:cNvSpPr txBox="1">
                <a:spLocks noChangeArrowheads="1"/>
              </p:cNvSpPr>
              <p:nvPr/>
            </p:nvSpPr>
            <p:spPr bwMode="auto">
              <a:xfrm>
                <a:off x="2304" y="297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Aug</a:t>
                </a:r>
              </a:p>
            </p:txBody>
          </p:sp>
        </p:grpSp>
      </p:grpSp>
      <p:sp>
        <p:nvSpPr>
          <p:cNvPr id="71" name="Oval 33"/>
          <p:cNvSpPr>
            <a:spLocks noChangeArrowheads="1"/>
          </p:cNvSpPr>
          <p:nvPr/>
        </p:nvSpPr>
        <p:spPr bwMode="auto">
          <a:xfrm>
            <a:off x="990600" y="5548313"/>
            <a:ext cx="152400" cy="1524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34"/>
          <p:cNvSpPr>
            <a:spLocks noChangeArrowheads="1"/>
          </p:cNvSpPr>
          <p:nvPr/>
        </p:nvSpPr>
        <p:spPr bwMode="auto">
          <a:xfrm>
            <a:off x="990600" y="5853113"/>
            <a:ext cx="152400" cy="1524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Text Box 36"/>
          <p:cNvSpPr txBox="1">
            <a:spLocks noChangeArrowheads="1"/>
          </p:cNvSpPr>
          <p:nvPr/>
        </p:nvSpPr>
        <p:spPr bwMode="auto">
          <a:xfrm>
            <a:off x="1295400" y="5392738"/>
            <a:ext cx="4191000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Actual demand (past sales)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Predicted demand</a:t>
            </a:r>
          </a:p>
        </p:txBody>
      </p:sp>
      <p:sp>
        <p:nvSpPr>
          <p:cNvPr id="74" name="Text Box 42"/>
          <p:cNvSpPr txBox="1">
            <a:spLocks noChangeArrowheads="1"/>
          </p:cNvSpPr>
          <p:nvPr/>
        </p:nvSpPr>
        <p:spPr bwMode="auto">
          <a:xfrm>
            <a:off x="5029200" y="1357313"/>
            <a:ext cx="3200400" cy="1187450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We try to predict the future by looking back at the past</a:t>
            </a:r>
          </a:p>
        </p:txBody>
      </p:sp>
      <p:grpSp>
        <p:nvGrpSpPr>
          <p:cNvPr id="75" name="Group 54"/>
          <p:cNvGrpSpPr>
            <a:grpSpLocks/>
          </p:cNvGrpSpPr>
          <p:nvPr/>
        </p:nvGrpSpPr>
        <p:grpSpPr bwMode="auto">
          <a:xfrm>
            <a:off x="3606800" y="2743200"/>
            <a:ext cx="4927600" cy="3290888"/>
            <a:chOff x="2272" y="1728"/>
            <a:chExt cx="3104" cy="2073"/>
          </a:xfrm>
        </p:grpSpPr>
        <p:sp>
          <p:nvSpPr>
            <p:cNvPr id="76" name="Oval 31"/>
            <p:cNvSpPr>
              <a:spLocks noChangeArrowheads="1"/>
            </p:cNvSpPr>
            <p:nvPr/>
          </p:nvSpPr>
          <p:spPr bwMode="auto">
            <a:xfrm>
              <a:off x="2272" y="2496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7" name="Group 50"/>
            <p:cNvGrpSpPr>
              <a:grpSpLocks/>
            </p:cNvGrpSpPr>
            <p:nvPr/>
          </p:nvGrpSpPr>
          <p:grpSpPr bwMode="auto">
            <a:xfrm>
              <a:off x="2352" y="1728"/>
              <a:ext cx="3024" cy="2073"/>
              <a:chOff x="2448" y="1728"/>
              <a:chExt cx="2928" cy="2073"/>
            </a:xfrm>
          </p:grpSpPr>
          <p:sp>
            <p:nvSpPr>
              <p:cNvPr id="78" name="Freeform 46"/>
              <p:cNvSpPr>
                <a:spLocks/>
              </p:cNvSpPr>
              <p:nvPr/>
            </p:nvSpPr>
            <p:spPr bwMode="auto">
              <a:xfrm>
                <a:off x="2448" y="2103"/>
                <a:ext cx="1248" cy="304"/>
              </a:xfrm>
              <a:custGeom>
                <a:avLst/>
                <a:gdLst>
                  <a:gd name="T0" fmla="*/ 0 w 1248"/>
                  <a:gd name="T1" fmla="*/ 304 h 304"/>
                  <a:gd name="T2" fmla="*/ 240 w 1248"/>
                  <a:gd name="T3" fmla="*/ 16 h 304"/>
                  <a:gd name="T4" fmla="*/ 1248 w 1248"/>
                  <a:gd name="T5" fmla="*/ 208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48" h="304">
                    <a:moveTo>
                      <a:pt x="0" y="304"/>
                    </a:moveTo>
                    <a:cubicBezTo>
                      <a:pt x="16" y="168"/>
                      <a:pt x="32" y="32"/>
                      <a:pt x="240" y="16"/>
                    </a:cubicBezTo>
                    <a:cubicBezTo>
                      <a:pt x="448" y="0"/>
                      <a:pt x="848" y="104"/>
                      <a:pt x="1248" y="208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dash"/>
                <a:round/>
                <a:headEnd type="stealth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AutoShape 47"/>
              <p:cNvSpPr>
                <a:spLocks noChangeArrowheads="1"/>
              </p:cNvSpPr>
              <p:nvPr/>
            </p:nvSpPr>
            <p:spPr bwMode="auto">
              <a:xfrm>
                <a:off x="3264" y="1728"/>
                <a:ext cx="2112" cy="2073"/>
              </a:xfrm>
              <a:prstGeom prst="irregularSeal2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Predicted demand looking back six months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78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Forecasting: Another Example</a:t>
            </a:r>
          </a:p>
        </p:txBody>
      </p:sp>
      <p:graphicFrame>
        <p:nvGraphicFramePr>
          <p:cNvPr id="7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704480"/>
              </p:ext>
            </p:extLst>
          </p:nvPr>
        </p:nvGraphicFramePr>
        <p:xfrm>
          <a:off x="1524000" y="1387475"/>
          <a:ext cx="6096000" cy="2987993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Month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E-class Sales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M-class Sales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23,345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Feb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22,034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21,453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Apr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24,897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6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23,561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22,684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4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Jul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23,764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 Box 56"/>
          <p:cNvSpPr txBox="1">
            <a:spLocks noChangeArrowheads="1"/>
          </p:cNvSpPr>
          <p:nvPr/>
        </p:nvSpPr>
        <p:spPr bwMode="auto">
          <a:xfrm>
            <a:off x="533400" y="4664075"/>
            <a:ext cx="8229600" cy="822325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Question: Can we predict the new model M-class sales based on 	     the data in the the table?</a:t>
            </a:r>
          </a:p>
        </p:txBody>
      </p:sp>
    </p:spTree>
    <p:extLst>
      <p:ext uri="{BB962C8B-B14F-4D97-AF65-F5344CB8AC3E}">
        <p14:creationId xmlns:p14="http://schemas.microsoft.com/office/powerpoint/2010/main" val="30328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199.1"/>
  <p:tag name="OUTPUTDPI" val="1200"/>
  <p:tag name="LATEXADDIN" val="\documentclass{article}&#10;\usepackage{amsmath}&#10;\pagestyle{empty}&#10;\begin{document}&#10;&#10;$I_j=(i_{j,1}, i_{j,2}, \dots, i_{j,k})$&#10;&#10;&#10;\end{document}"/>
  <p:tag name="IGUANATEXSIZE" val="30"/>
  <p:tag name="IGUANATEXCURSOR" val="106"/>
  <p:tag name="TRANSPARENCY" val="True"/>
  <p:tag name="FILENAME" val=""/>
  <p:tag name="INPUTTYPE" val="0"/>
  <p:tag name="LATEXENGINEID" val="0"/>
  <p:tag name="TEMPFOLDER" val="C:\Users\rzafa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1281.59"/>
  <p:tag name="OUTPUTDPI" val="1200"/>
  <p:tag name="LATEXADDIN" val="\documentclass{article}&#10;\usepackage{amsmath}&#10;\pagestyle{empty}&#10;\begin{document}&#10;&#10;$U_i=(u_{i,1}, u_{i,2}, \dots, u_{i,k})$&#10;&#10;&#10;\end{document}"/>
  <p:tag name="IGUANATEXSIZE" val="30"/>
  <p:tag name="IGUANATEXCURSOR" val="116"/>
  <p:tag name="TRANSPARENCY" val="True"/>
  <p:tag name="FILENAME" val=""/>
  <p:tag name="INPUTTYPE" val="0"/>
  <p:tag name="LATEXENGINEID" val="0"/>
  <p:tag name="TEMPFOLDER" val="C:\Users\rzafa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2182"/>
  <p:tag name="ORIGINALWIDTH" val="2621.672"/>
  <p:tag name="OUTPUTDPI" val="1200"/>
  <p:tag name="LATEXADDIN" val="\documentclass{article}&#10;\usepackage{amsmath}&#10;\pagestyle{empty}&#10;\begin{document}&#10;&#10;$sim(U_i,I_j)=cos(U_i,I_j)=\frac{ \sum_{l=1}^k u_{i,l}i_{j,l} }{ \sqrt{\sum_{l=1}^k {u_{i,l}}^2} \sqrt{\sum_{l=1}^k {i_{j,l}}^2} }$&#10;&#10;&#10;\end{document}"/>
  <p:tag name="IGUANATEXSIZE" val="30"/>
  <p:tag name="IGUANATEXCURSOR" val="174"/>
  <p:tag name="TRANSPARENCY" val="True"/>
  <p:tag name="FILENAME" val=""/>
  <p:tag name="INPUTTYPE" val="0"/>
  <p:tag name="LATEXENGINEID" val="0"/>
  <p:tag name="TEMPFOLDER" val="C:\Users\rzafa\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rt1 XML">
  <a:themeElements>
    <a:clrScheme name="part1 XM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rt1 XML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empus Sans ITC" pitchFamily="8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empus Sans ITC" pitchFamily="82" charset="0"/>
          </a:defRPr>
        </a:defPPr>
      </a:lstStyle>
    </a:lnDef>
  </a:objectDefaults>
  <a:extraClrSchemeLst>
    <a:extraClrScheme>
      <a:clrScheme name="part1 XM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t1 XML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t1 XML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t1 XML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t1 XM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t1 XM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t1 XM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3352</Words>
  <Application>Microsoft Office PowerPoint</Application>
  <PresentationFormat>On-screen Show (4:3)</PresentationFormat>
  <Paragraphs>671</Paragraphs>
  <Slides>58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ＭＳ Ｐゴシック</vt:lpstr>
      <vt:lpstr>宋体</vt:lpstr>
      <vt:lpstr>Arial</vt:lpstr>
      <vt:lpstr>Calibri</vt:lpstr>
      <vt:lpstr>Cambria Math</vt:lpstr>
      <vt:lpstr>Comic Sans MS</vt:lpstr>
      <vt:lpstr>Courier New</vt:lpstr>
      <vt:lpstr>Open Sans</vt:lpstr>
      <vt:lpstr>Tahoma</vt:lpstr>
      <vt:lpstr>Times New Roman</vt:lpstr>
      <vt:lpstr>Verdana</vt:lpstr>
      <vt:lpstr>Wingdings</vt:lpstr>
      <vt:lpstr>Office Theme</vt:lpstr>
      <vt:lpstr>1_part1 XML</vt:lpstr>
      <vt:lpstr>Chart</vt:lpstr>
      <vt:lpstr>Equation</vt:lpstr>
      <vt:lpstr>Data Analysis and Interpretation</vt:lpstr>
      <vt:lpstr>Recap from Week 4</vt:lpstr>
      <vt:lpstr>Recap from Week 5</vt:lpstr>
      <vt:lpstr>Recap from Week 5</vt:lpstr>
      <vt:lpstr>3803ICT course structure</vt:lpstr>
      <vt:lpstr>Predictive Analysis</vt:lpstr>
      <vt:lpstr>I. Forecasting</vt:lpstr>
      <vt:lpstr>Forecasting: Example</vt:lpstr>
      <vt:lpstr>Forecasting: Another Example</vt:lpstr>
      <vt:lpstr>Forecasting: Another Example</vt:lpstr>
      <vt:lpstr>Forecasting Fundamentals</vt:lpstr>
      <vt:lpstr>1. Basic Principles</vt:lpstr>
      <vt:lpstr>2. Forecasting Process</vt:lpstr>
      <vt:lpstr>3. Forecasting Models</vt:lpstr>
      <vt:lpstr>Forecasting: Time-Series Model</vt:lpstr>
      <vt:lpstr>Historical patterns: Example</vt:lpstr>
      <vt:lpstr>Forecasting: Time-Series Model</vt:lpstr>
      <vt:lpstr>Time-Series: Moving Average Method</vt:lpstr>
      <vt:lpstr>Time-Series: Moving Average Method</vt:lpstr>
      <vt:lpstr>Time-Series: Moving Average Method</vt:lpstr>
      <vt:lpstr>Weighted Moving Average</vt:lpstr>
      <vt:lpstr>Weighted Moving Average: Example</vt:lpstr>
      <vt:lpstr>Time-Series: Exponential Smoothing</vt:lpstr>
      <vt:lpstr>Exponential Smoothing: α trade-off</vt:lpstr>
      <vt:lpstr>Time-series: Seasonality</vt:lpstr>
      <vt:lpstr>Time-series: Seasonality</vt:lpstr>
      <vt:lpstr>Time-series: Seasonality</vt:lpstr>
      <vt:lpstr>Forecasting: Causal Model</vt:lpstr>
      <vt:lpstr>Causal Model: Problem</vt:lpstr>
      <vt:lpstr>Linear Regression: Example</vt:lpstr>
      <vt:lpstr>Forecasting: Evaluation</vt:lpstr>
      <vt:lpstr>Evaluation: Guideline on how to select the right forecasting model</vt:lpstr>
      <vt:lpstr>II. Recommendation Systems</vt:lpstr>
      <vt:lpstr>Recommender Systems - Applications</vt:lpstr>
      <vt:lpstr>The value of recommendations</vt:lpstr>
      <vt:lpstr>Recommender Systems - Problem</vt:lpstr>
      <vt:lpstr>Recommender Systems - Challenges</vt:lpstr>
      <vt:lpstr>Types of Recommender Systems</vt:lpstr>
      <vt:lpstr>1. Content-based recommendation</vt:lpstr>
      <vt:lpstr>Content-based Recommendation: An Example</vt:lpstr>
      <vt:lpstr>Content-based Recommendation: Algorithm</vt:lpstr>
      <vt:lpstr>2. Rating-based Recommendation</vt:lpstr>
      <vt:lpstr>User-based CF vs. Item-based CF</vt:lpstr>
      <vt:lpstr>Collaborative Filtering: Algorithm</vt:lpstr>
      <vt:lpstr>User-based vs. Item-based CF</vt:lpstr>
      <vt:lpstr>User-based vs. Item-based CF</vt:lpstr>
      <vt:lpstr>User-based CF, Example</vt:lpstr>
      <vt:lpstr>User-based CF, Example (cont’d)</vt:lpstr>
      <vt:lpstr>Item-based CF, Example</vt:lpstr>
      <vt:lpstr>3. Clustering-based Recommendation</vt:lpstr>
      <vt:lpstr>Clustering-based Recommendation</vt:lpstr>
      <vt:lpstr>Clustering-based Recommendation – How does it work?</vt:lpstr>
      <vt:lpstr>RecSys - Performance Measures</vt:lpstr>
      <vt:lpstr>Predictive accuracy</vt:lpstr>
      <vt:lpstr>Evaluation Example</vt:lpstr>
      <vt:lpstr>Rank Accuracy</vt:lpstr>
      <vt:lpstr>Ranking Accuracy: Example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and Intepretation</dc:title>
  <dc:creator>ntt</dc:creator>
  <cp:lastModifiedBy>Henry Nguyen</cp:lastModifiedBy>
  <cp:revision>647</cp:revision>
  <cp:lastPrinted>2018-04-16T09:15:49Z</cp:lastPrinted>
  <dcterms:created xsi:type="dcterms:W3CDTF">2006-08-16T00:00:00Z</dcterms:created>
  <dcterms:modified xsi:type="dcterms:W3CDTF">2019-11-21T04:03:40Z</dcterms:modified>
</cp:coreProperties>
</file>